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9"/>
  </p:notesMasterIdLst>
  <p:sldIdLst>
    <p:sldId id="256" r:id="rId2"/>
    <p:sldId id="274" r:id="rId3"/>
    <p:sldId id="275" r:id="rId4"/>
    <p:sldId id="304" r:id="rId5"/>
    <p:sldId id="305" r:id="rId6"/>
    <p:sldId id="306" r:id="rId7"/>
    <p:sldId id="307" r:id="rId8"/>
    <p:sldId id="308" r:id="rId9"/>
    <p:sldId id="313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09" r:id="rId20"/>
    <p:sldId id="310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4" r:id="rId30"/>
    <p:sldId id="335" r:id="rId31"/>
    <p:sldId id="342" r:id="rId32"/>
    <p:sldId id="343" r:id="rId33"/>
    <p:sldId id="344" r:id="rId34"/>
    <p:sldId id="345" r:id="rId35"/>
    <p:sldId id="346" r:id="rId36"/>
    <p:sldId id="348" r:id="rId37"/>
    <p:sldId id="358" r:id="rId38"/>
    <p:sldId id="349" r:id="rId39"/>
    <p:sldId id="311" r:id="rId40"/>
    <p:sldId id="350" r:id="rId41"/>
    <p:sldId id="351" r:id="rId42"/>
    <p:sldId id="353" r:id="rId43"/>
    <p:sldId id="354" r:id="rId44"/>
    <p:sldId id="355" r:id="rId45"/>
    <p:sldId id="356" r:id="rId46"/>
    <p:sldId id="357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1" r:id="rId70"/>
    <p:sldId id="382" r:id="rId71"/>
    <p:sldId id="383" r:id="rId72"/>
    <p:sldId id="384" r:id="rId73"/>
    <p:sldId id="385" r:id="rId74"/>
    <p:sldId id="386" r:id="rId75"/>
    <p:sldId id="387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408" r:id="rId97"/>
    <p:sldId id="409" r:id="rId98"/>
    <p:sldId id="410" r:id="rId99"/>
    <p:sldId id="411" r:id="rId100"/>
    <p:sldId id="412" r:id="rId101"/>
    <p:sldId id="413" r:id="rId102"/>
    <p:sldId id="414" r:id="rId103"/>
    <p:sldId id="415" r:id="rId104"/>
    <p:sldId id="416" r:id="rId105"/>
    <p:sldId id="417" r:id="rId106"/>
    <p:sldId id="418" r:id="rId107"/>
    <p:sldId id="419" r:id="rId108"/>
    <p:sldId id="420" r:id="rId109"/>
    <p:sldId id="421" r:id="rId110"/>
    <p:sldId id="422" r:id="rId111"/>
    <p:sldId id="423" r:id="rId112"/>
    <p:sldId id="424" r:id="rId113"/>
    <p:sldId id="425" r:id="rId114"/>
    <p:sldId id="426" r:id="rId115"/>
    <p:sldId id="427" r:id="rId116"/>
    <p:sldId id="428" r:id="rId117"/>
    <p:sldId id="429" r:id="rId118"/>
  </p:sldIdLst>
  <p:sldSz cx="12192000" cy="6858000"/>
  <p:notesSz cx="6858000" cy="9144000"/>
  <p:embeddedFontLst>
    <p:embeddedFont>
      <p:font typeface="맑은 고딕" pitchFamily="50" charset="-127"/>
      <p:regular r:id="rId120"/>
      <p:bold r:id="rId121"/>
    </p:embeddedFont>
    <p:embeddedFont>
      <p:font typeface="Cambria Math" pitchFamily="18" charset="0"/>
      <p:regular r:id="rId122"/>
    </p:embeddedFont>
    <p:embeddedFont>
      <p:font typeface="나눔스퀘어 Bold" pitchFamily="50" charset="-127"/>
      <p:bold r:id="rId1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00" autoAdjust="0"/>
  </p:normalViewPr>
  <p:slideViewPr>
    <p:cSldViewPr snapToGrid="0">
      <p:cViewPr varScale="1">
        <p:scale>
          <a:sx n="66" d="100"/>
          <a:sy n="66" d="100"/>
        </p:scale>
        <p:origin x="-133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7A260-BFD3-436F-8361-EA351A48E5B0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7B992-23B7-4E9D-836A-3F2913C5E4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85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829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가장 왼쪽 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 오른쪽 줄을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 줄은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은닉층이라고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은닉층의 뉴런은 사람 눈에는 보이지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것이죠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영어로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존재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엄밀히 말하면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신경망에서 활성화 함수가 단순한 버전인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altLang="ko-KR" sz="12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20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복잡한 함수도 표현할 수 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이론상으로는 그 어떤 복잡한 처리도 표현 할 수 있음을 앞에서 배웠습니다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나쁜 소식은 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가중치를 결정하는 작업을 수동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했다는 것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 함수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가중치에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답이 있었는데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적절한 값을 찍어서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정했었습니다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신경망은 가중치를 데이터를 학습한 모델이 정해줍니다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7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 </a:t>
            </a:r>
            <a:r>
              <a:rPr lang="ko-KR" altLang="en-US" dirty="0"/>
              <a:t>는 편향을 나타내는 매개변수</a:t>
            </a:r>
            <a:r>
              <a:rPr lang="en-US" altLang="ko-KR" dirty="0"/>
              <a:t>, </a:t>
            </a:r>
            <a:r>
              <a:rPr lang="ko-KR" altLang="en-US" dirty="0"/>
              <a:t>뉴런이 얼마나 쉽게 활성화 </a:t>
            </a:r>
            <a:r>
              <a:rPr lang="ko-KR" altLang="en-US" dirty="0" err="1"/>
              <a:t>되느냐를</a:t>
            </a:r>
            <a:r>
              <a:rPr lang="ko-KR" altLang="en-US" dirty="0"/>
              <a:t> 제어합니다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87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 함수는 입력 신호의 총합 을 그대로 사용하지 않고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신호로 변환하는 함수입니다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이름이 말해주듯 활성 함수는 입력 신호의 총합이 활성화를 일으키는지 아닌지를 정하는 역할을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그림으로 보면 다음과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입력 값의 합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활성화 함수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h(y)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넣어 활성화 할지 말지를 결정합니다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023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원을 뉴런 또는 노드라고 부르는데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신경망에서는 뉴런이라고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74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경계로 출력이 바뀌는데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활성화 함수로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계단 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신경망 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신경망에서 자주 이용하는 활성화 함수는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입력을 주면 출력을 돌려주는 변환기와 같죠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입력하면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f(1.0) = 0.731, f(2.0) = 0.880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처럼 특정 값을 출력합니다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신경망에서는 활성화 함수로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이용하여 신호를 변환하고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변환된 신호를 다음 뉴런에 전달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97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공통점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함수는 큰 관점에서 보면 같은 모양을 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 다 입력이 작을 때의 출력은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가깝고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입력이 커지면 출력이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가까워지는 구조인 것이죠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둘의 또다른 공통점은 바로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비선형 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차이점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일단은 ＇매끄러움＇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차이일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매끄럽다는 것은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연속적으로 변화한다는 뜻입니다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계단함수는 갑자기 변하는데 말이죠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 매끈함이 신경망 학습에서 아주 중요한 역할을 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그렇기에 계단 함수가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하나의 값만 돌려주는 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실수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(0.731,..0.880..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돌려줍니다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83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시그모이드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함수로 대체 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입력이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넘으면 그 입력을 그대로 출력하고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출력하는 함수입니다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대신 다른 숫자를 넣을 수도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82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0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a(1)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바로 첫번째 은닉층의 결과입니다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230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(Binary, 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갖는 다중의 입력을 하나의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진수 값으로 출력하는 모델이다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31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바로 두번째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a(2)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넘어가게 되면 우리가 처음 배웠던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되는 것인데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활성 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통과하여 변환된 다음 사용이 되어야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9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z(1)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첫번째 은닉층의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출력값이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출력을 다시 입력으로 사용해 두번째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은닉층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380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회귀는 입력 데이터에서 연속적인 수치를 예측하는 문제이고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분류는 데이터가 어느 클래스에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속하느냐의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이렇듯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신경망의 출력층에서는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항등함수와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이용하여 출력 값을 얻을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출력층에서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항등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사용하면 입력 신호가 그대로 출력신호가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487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  지수함수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(Exponential Function)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자연상수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출력층의 뉴런 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그 중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 출력을 뜻한다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그림과 같이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출력은 모든 입력 신호로부터 화살표를 받는다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출력층의 각 뉴런이 모든 입력 신호에서 영향을 받기 때문이다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사용하는 이유는 출력의 총합이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된다는 점 때문인데요 이 성질 덕분에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소프트맥스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함수의 출력을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해석할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80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출력층의 뉴런 수는 풀려는 문제에 맞게 적절히 정해야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분류에서는 분류하고 싶은 클래스 수로 설정하는 것이 일반적이다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입력 이미지를 숫자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하나로 분류하는 문제라면 다음 그림처럼 출력층의 뉴런을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설정해야한다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44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</a:t>
            </a:r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모든 매개변수가 하나의 손실함수에 대해 동시에 훈련되는 경로가 가능한 네트워크로써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(Backpropagation Algorithm)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함께 최적화 될 수 있다는 의미이다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신경망은 한쪽 끝에서 입력을 받아들이고 다른 쪽 끝에서 출력을 생성하는데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및 출력을 직접 고려하여 네트워크 가중치를 최적화 하는 학습을 종단 간 학습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(End-to-end Learning)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03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 학습에서는 현재의 상태를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지표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표현합니다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지표를 가장 좋게 만들어주는 가중치 매개변수의 값을 탐색하는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 학습에서 사용하는 지표는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손실함수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(loss function)'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손실함수는 임의의 함수를 사용할 수도 있지만 일반적으로는 평균 제곱 오차와 교차 엔트로피 오차를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717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altLang="ko-KR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신경망의 출력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정답 레이블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핫 인코딩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데이터의 차원수를 나타냅니다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37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altLang="ko-KR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신경망의 출력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정답 레이블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데이터의 차원수를 나타냅니다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ko-KR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정답에 해당하는 인덱스의 원소만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나머지는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8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데이터는 하나만 있는 것이 아니기 때문에 훈련 데이터 전부에 대한 손실 함수의 합을 구해야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하나에 대한 손실함수를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데이터로 확장했을 뿐입니다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나누어 정규화 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평균을 구해 사용하면 훈련 데이터 개수와 관계없이 언제든 통일된 지표를 얻을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입력이 출력에 미치는 중요성을 수치 값으로 표현하였고 이를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weights(w1,w2,,...,)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정의하였다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출력은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값이였는데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weighted sum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임계 값보다 적으면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 않으면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출력한다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수식은 임계 값의 의한 출력 수식의 표현이다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027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 학습에서 훈련데이터로부터 일부만 골라 학습을 수행할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일부를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미니배치라고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가졍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만장의 훈련 데이터 중에서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장을 무작위로 뽑아 학습하는데 사용하는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학습 방법이 미니배치 학습이라고 불립니다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641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우리의 궁극적인 목적은 높은 정확도를 끌어내는 매개변수 값을 찾는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정확도라는 지표를 놔두고 손실 함수의 값 이라는 우회적인 방법을 택하는 이유는 무엇일까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의문은 신경망 학습에서의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역할에 주목한다면 해결된다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신경망 학습에서는 최적의 매개변수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가중치와 편향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탐색할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손실 함수의 값을 가능한 작게 하는 매개변수 값을 찾는다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매개변수의 미분을 계산하고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미분 값을 단서로 매개변수의 값을 서서히 갱신하는 과정을 반복하게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96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변수의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편미분을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벡터로 정리한 것이 기울기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.(gradient)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56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역전파의</a:t>
            </a:r>
            <a:r>
              <a:rPr lang="ko-KR" altLang="en-US" dirty="0" smtClean="0"/>
              <a:t> 결과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계층의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(y1-t1, y2-t2, y3-t3)</a:t>
            </a:r>
            <a:r>
              <a:rPr lang="ko-KR" altLang="en-US" dirty="0" smtClean="0"/>
              <a:t>라는 결과를 내놓고 있습니다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(y1,y2,y3)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계층의 출력이고</a:t>
            </a:r>
            <a:r>
              <a:rPr lang="en-US" altLang="ko-KR" dirty="0" smtClean="0"/>
              <a:t>(t1,t2,t3) </a:t>
            </a:r>
            <a:r>
              <a:rPr lang="ko-KR" altLang="en-US" dirty="0" smtClean="0"/>
              <a:t>은 정답레이블이므로 </a:t>
            </a:r>
            <a:r>
              <a:rPr lang="en-US" altLang="ko-KR" dirty="0" smtClean="0"/>
              <a:t>(y1-t1, y2-t2, y3-t3) 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계층의</a:t>
            </a:r>
            <a:r>
              <a:rPr lang="ko-KR" altLang="en-US" baseline="0" dirty="0" smtClean="0"/>
              <a:t> 출력과 정답레이블의 </a:t>
            </a:r>
            <a:r>
              <a:rPr lang="ko-KR" altLang="en-US" baseline="0" dirty="0" err="1" smtClean="0"/>
              <a:t>차분인거죠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신경망의 </a:t>
            </a:r>
            <a:r>
              <a:rPr lang="ko-KR" altLang="en-US" baseline="0" dirty="0" err="1" smtClean="0"/>
              <a:t>역전파에서는</a:t>
            </a:r>
            <a:r>
              <a:rPr lang="ko-KR" altLang="en-US" baseline="0" dirty="0" smtClean="0"/>
              <a:t> 이 차이인 오차가 </a:t>
            </a:r>
            <a:r>
              <a:rPr lang="ko-KR" altLang="en-US" baseline="0" dirty="0" err="1" smtClean="0"/>
              <a:t>앞계층에</a:t>
            </a:r>
            <a:r>
              <a:rPr lang="ko-KR" altLang="en-US" baseline="0" dirty="0" smtClean="0"/>
              <a:t> 전해지는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이는 신경망 학습의 중요한 성질입니다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F7FF5-8BB4-4EB1-9116-81C8408F2EF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23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Dropout : </a:t>
            </a:r>
            <a:r>
              <a:rPr lang="ko-KR" altLang="en-US" dirty="0" smtClean="0"/>
              <a:t>모델이 더 </a:t>
            </a:r>
            <a:r>
              <a:rPr lang="en-US" altLang="ko-KR" dirty="0" smtClean="0"/>
              <a:t>robust</a:t>
            </a:r>
            <a:r>
              <a:rPr lang="ko-KR" altLang="en-US" dirty="0" smtClean="0"/>
              <a:t>해짐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한 은닉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영향력이 </a:t>
            </a:r>
            <a:r>
              <a:rPr lang="ko-KR" altLang="en-US" dirty="0" err="1" smtClean="0"/>
              <a:t>줄어듬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F7FF5-8BB4-4EB1-9116-81C8408F2EF8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표현하고 싶습니다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할 일은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값을 정하는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 그림의 조건을 충족하는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만드는 조합은 매우 여러가지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 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altLang="ko-KR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Θ) 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(0.5,0.5,0.7), (1.0,1.0,1.0), (0.5,0.5,0.8)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게이트의 조건을 만족합니다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39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출력을 뒤집은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게이트를 구현하는 매개 변수의 부호를 모두 반대로 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게이트가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23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중요한 점은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구조가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NAND, 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 모두에서 같다는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것은 매개변수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값 뿐입니다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en-US" dirty="0"/>
              <a:t>적절한 매개변수 값을 정하는 과정이 바로 학습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6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게이트는 배타적 논리합이라는 논리 회로입니다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한개만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출력합니다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했던 방법대로 가중치 매개변수 값을 구해보려고 해보지만 아마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안될겁니다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왜냐하면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영역으로 구분되는 경우만 표현 할 수 있다는 한계가 있기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XOR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비선형입니다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(XOR : 0-1-1-0)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04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표현하려면 다층 </a:t>
            </a:r>
            <a:r>
              <a:rPr lang="ko-KR" alt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퍼셉트론이</a:t>
            </a:r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필요 합니다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게이트를 만드는 방법은 다양합니다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그중 하나는 앞서 만든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NAND, 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게이트를 조합하는 방법입니다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81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XOR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뉴런을 이용한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표현하면 다음과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OR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형태가 다릅니다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단층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 반해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층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층이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다층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퍼셉트론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7B992-23B7-4E9D-836A-3F2913C5E44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20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9592E3B-7C4D-4D8F-8704-F61AC0F1C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DABC164-5552-4324-9179-8E445BCA7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4A94B12-9119-452E-B9A1-92FA0E93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27CF252-2135-49EF-9BB7-3790F44C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D0520E4-2D86-4650-BAC1-29D96A1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61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1D6E39-895A-417D-BD76-0AC71ACB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5348F86-4F78-4186-9A12-7CBADCC52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2780A7B-E3CB-42E9-8773-2B249538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8F278B7-A23F-4343-B05B-14701ED1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31F63A-B0A3-4CD4-A662-51E14A25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41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0D78187-9315-4FEA-9E7F-4DC7C7EDC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2D81C29-8C74-499D-830A-F170162FA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5D45008-3F9C-4127-AE30-67C82E95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EB96C2A-1F73-4AC6-A659-45E8F9B9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BAE2104-21E8-436A-9868-4C277B9A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51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2BF2669-4540-41BC-BCDF-CC9410C8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1695803-EBF8-4102-9BB2-4F9AD0F9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50E4E16-464C-451F-81D1-01700E72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0544CB5-9C28-4C83-BF3E-8258996F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AD1AFC-5B6A-4946-A90F-61BBDD44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3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F64FA97-4BB5-4B35-914B-E2E4BE2D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88C67D1-2349-4FC3-AE46-0EE24C8E0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4ECC0CB-69C6-4124-BC87-B9F319D94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9083295-C981-498D-B88F-BFF393AC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B30B97-3F94-48A1-92C6-9CE68C67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65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F6CDB8-E107-4DFB-90C3-5337593C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7AAFA6B-07CA-4C6C-8779-979C20CF9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73FA734-4FE9-4CA9-A1F9-FE21D0854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4E5E975-41B5-46F3-A144-410E963C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1BAF157-687B-460C-BFE7-90D39402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247064D-3725-4E9B-B572-C00497CA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9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EEFF1BB-ECDE-4692-9ADA-6F02AC6B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41992F-F01B-4A72-9BDD-83711E58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59A2734-92A8-427C-BAA1-9CD248A0C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C10982A-167D-4CF8-8E99-9C3F79DCA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15684C23-7ADB-47FE-BC13-2252437B1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7C04912C-EBE3-4E0A-8E32-79F6DAF8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738F11A-0742-46CD-A094-7D2C5CD0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96B3CF6F-4628-4901-8083-54DC67B0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3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3539EE1-959C-4DC4-A3E5-DFE76448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8BAAFE8-3FE2-4216-8AA9-4E33CFB7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12E5000-7F94-4A02-B3A4-497D9B62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44D3F5DF-FDFC-400E-B20B-BAF6A7AC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58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83E39B5-91A8-414F-9A27-4291F04F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3362E82-B7B2-4873-BE47-9286064A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FFDF172-8E1A-4992-89F0-762CB235C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857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6949A5-680F-43EE-8E08-6BD3A489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9A6944F-DDF1-406A-9FFC-F878753D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89D2922-A01A-412B-A5E5-A32DBC9E1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DF2D1FD-6FF1-43CC-A311-ABD0C295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13174AA-E528-4DCA-B7F0-A2191410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D58C02-9F19-404A-A00B-19DFD411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05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DFCA0C4-3E84-4131-B602-1C51D764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654FA31-36C9-416D-BE75-3FD48E88A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52B7FFF-C8DE-4F6F-9963-87EDF8D8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E98F77D-38BF-405C-841D-E09A381C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EC04CEF-57B2-4D21-ACAA-C621352F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C26EBD9-C7B3-4407-892C-3D559FA2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4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FF29C11-014B-48B0-B348-100D1AF4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7412EB4-25CB-4764-8D19-7589FE817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C1B21D-F096-4498-AE00-5AA678A14F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99809-B0B6-452D-9389-69A401116BF2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D40E10F-BE21-4F72-825F-DDCF7BF4C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88A601B-D0D0-4D73-BA8F-495634513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A5C6D-F920-49D7-935B-0F8F63FCF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5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77.png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98C5863-9FDD-4152-A2E7-721A445E25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Neural </a:t>
            </a:r>
            <a:r>
              <a:rPr lang="en-US" altLang="ko-KR" dirty="0" err="1" smtClean="0"/>
              <a:t>NetWork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7987CBB-A27E-4AE4-8992-58D4A5A56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en-US" altLang="ko-KR" dirty="0" smtClean="0"/>
              <a:t>C</a:t>
            </a:r>
            <a:r>
              <a:rPr lang="ko-KR" altLang="en-US" dirty="0" smtClean="0"/>
              <a:t>조 이혜원 </a:t>
            </a:r>
            <a:r>
              <a:rPr lang="ko-KR" altLang="en-US" dirty="0" err="1" smtClean="0"/>
              <a:t>서아정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구교정</a:t>
            </a:r>
            <a:r>
              <a:rPr lang="ko-KR" altLang="en-US" dirty="0" smtClean="0"/>
              <a:t> 백찬규 이명아 신상윤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24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기존 게이트의 조합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XOR </a:t>
            </a:r>
            <a:r>
              <a:rPr lang="ko-KR" altLang="en-US" dirty="0"/>
              <a:t>게이트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27" y="2888242"/>
            <a:ext cx="5461281" cy="1079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35" y="4816270"/>
            <a:ext cx="5020627" cy="16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6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분포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08432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초깃값에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따른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은닉층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활성화값들이 어떻게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변화는지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시험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시그모이드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함수 사용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5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층 신경망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무작위로 생성한 입력 데이터를 흘리며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분포를 히스토그램으로 그려 봄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70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뉴런은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입력 데이터로서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1,000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개의 데이터를 정규분포로 무작위 생성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활성화 결과를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activations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저장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7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가중치를 표준편차가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인 정규분포로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초기화할때의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각 층의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분포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959" y="3241326"/>
            <a:ext cx="7486798" cy="33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활성화값들이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과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치우쳐 분포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시그모이드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함수는 그 출력이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또는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가까워지면 미분이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가까워짐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데이터가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과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치우쳐 분포하게 되는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기울기 값이 점점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작아지다가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사람짐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기울기 소실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(gradient vanishing)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문제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22" y="4670017"/>
            <a:ext cx="4238977" cy="19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초기값을 표준편차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0.01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로 한 경우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89" y="2834787"/>
            <a:ext cx="8521766" cy="37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3107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0.5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부근에 집중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앞에서와 같이 기울기 소실 문제는 없음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활성화 값이 한 값으로 치우쳤다는 것은 문제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 상황에서는 다수의 뉴런이 거의 같은 값을 출력함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뉴런을 여러 개 둔 의미가 없어짐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표현력의 제한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문제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1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4287520"/>
              </a:xfrm>
            </p:spPr>
            <p:txBody>
              <a:bodyPr/>
              <a:lstStyle/>
              <a:p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Xavier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초기값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사비에르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글로로트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(Xavier)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과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요슈아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벤지오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(</a:t>
                </a:r>
                <a:r>
                  <a:rPr lang="en-US" altLang="ko-KR" dirty="0" err="1" smtClean="0">
                    <a:latin typeface="나눔스퀘어 Bold" pitchFamily="50" charset="-127"/>
                    <a:ea typeface="나눔스퀘어 Bold" pitchFamily="50" charset="-127"/>
                  </a:rPr>
                  <a:t>Yoshua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en-US" altLang="ko-KR" dirty="0" err="1" smtClean="0">
                    <a:latin typeface="나눔스퀘어 Bold" pitchFamily="50" charset="-127"/>
                    <a:ea typeface="나눔스퀘어 Bold" pitchFamily="50" charset="-127"/>
                  </a:rPr>
                  <a:t>Bengio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)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논문에서 권장하는 가중치 초기값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일반적인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딥러닝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 프레임워크에서 표준적으로 사용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적정한 분포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?</a:t>
                </a:r>
              </a:p>
              <a:p>
                <a:pPr lvl="2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앞 계층의 노드가 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n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개라면 </a:t>
                </a:r>
                <a:r>
                  <a:rPr lang="ko-KR" altLang="en-US" dirty="0" smtClean="0">
                    <a:solidFill>
                      <a:schemeClr val="accent1"/>
                    </a:solidFill>
                    <a:latin typeface="나눔스퀘어 Bold" pitchFamily="50" charset="-127"/>
                    <a:ea typeface="나눔스퀘어 Bold" pitchFamily="50" charset="-127"/>
                  </a:rPr>
                  <a:t>표준편차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ko-K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인 분</a:t>
                </a:r>
                <a:r>
                  <a:rPr lang="ko-KR" altLang="en-US" dirty="0">
                    <a:latin typeface="나눔스퀘어 Bold" pitchFamily="50" charset="-127"/>
                    <a:ea typeface="나눔스퀘어 Bold" pitchFamily="50" charset="-127"/>
                  </a:rPr>
                  <a:t>포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4287520"/>
              </a:xfrm>
              <a:blipFill rotWithShape="1">
                <a:blip r:embed="rId2"/>
                <a:stretch>
                  <a:fillRect l="-1247" t="-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26" y="4337202"/>
            <a:ext cx="3978696" cy="25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분포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각 층에 흐름은 데이터는 적당히 퍼져 있음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0" y="2654936"/>
            <a:ext cx="10187161" cy="4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ReLU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를 사용할 때의 가중치 초기값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Xavier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초깃값은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 활성화 함수가 선형인 것을 전제로 함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sigmoid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함수나 </a:t>
                </a:r>
                <a:r>
                  <a:rPr lang="en-US" altLang="ko-KR" dirty="0" err="1" smtClean="0">
                    <a:latin typeface="나눔스퀘어 Bold" pitchFamily="50" charset="-127"/>
                    <a:ea typeface="나눔스퀘어 Bold" pitchFamily="50" charset="-127"/>
                  </a:rPr>
                  <a:t>tanh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함수는 선형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He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초깃값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en-US" altLang="ko-KR" dirty="0" err="1" smtClean="0">
                    <a:latin typeface="나눔스퀘어 Bold" pitchFamily="50" charset="-127"/>
                    <a:ea typeface="나눔스퀘어 Bold" pitchFamily="50" charset="-127"/>
                  </a:rPr>
                  <a:t>ReLU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에 특화된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초깃값</a:t>
                </a:r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표준편차가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인 정규분포 사용</a:t>
                </a:r>
                <a:endParaRPr lang="ko-KR" altLang="en-US" dirty="0"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7" t="-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1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Bold" pitchFamily="50" charset="-127"/>
                <a:ea typeface="나눔스퀘어 Bold" pitchFamily="50" charset="-127"/>
              </a:rPr>
              <a:t>ReLU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를 사용할 때의 가중치 초기값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327678" y="1625600"/>
            <a:ext cx="5837033" cy="5091289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활성화값들이 아주 작은 값들을 가짐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때 가중치의 기울기 역시 작아짐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학습이 거의 이루어지지 않음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층이 깊어지면서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치우짐이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조금씩 커짐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층이 깊어지면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기울기 소실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‘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문제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모든 층에서 균일하게 분포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층이 깊어져도 분포가 균일하게 유지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때도 적절한 값이 나올 것으로 기대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3" y="1625600"/>
            <a:ext cx="4570427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XOR</a:t>
            </a:r>
          </a:p>
          <a:p>
            <a:pPr lvl="1"/>
            <a:r>
              <a:rPr lang="en-US" altLang="ko-KR" dirty="0"/>
              <a:t> s1: NAND</a:t>
            </a:r>
          </a:p>
          <a:p>
            <a:pPr lvl="1"/>
            <a:r>
              <a:rPr lang="en-US" altLang="ko-KR" dirty="0"/>
              <a:t> s2: OR</a:t>
            </a:r>
          </a:p>
          <a:p>
            <a:pPr lvl="1"/>
            <a:r>
              <a:rPr lang="en-US" altLang="ko-KR" dirty="0"/>
              <a:t> AND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20" y="3133642"/>
            <a:ext cx="4070655" cy="288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762FBA4-ED81-44C7-955B-E8BAAB52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75" y="3133642"/>
            <a:ext cx="550057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41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배치 정규화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활성화값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분포가 적당히 퍼지면 학습이 원활하게 수행됨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배치 정규화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강제로 각 층의 활성화를 적당히 퍼뜨리도록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강제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＇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화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10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배치 정규화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학습 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미니배치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단위로 정규화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데이터 분포가 평균이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분산이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 되도록 정규화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1" y="3669878"/>
            <a:ext cx="10500901" cy="2888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905" y="201726"/>
            <a:ext cx="2629035" cy="24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" t="5810" r="6042" b="4446"/>
          <a:stretch/>
        </p:blipFill>
        <p:spPr>
          <a:xfrm>
            <a:off x="617502" y="1673013"/>
            <a:ext cx="6728178" cy="4903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배치 정규화 효과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10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바른 학습을 위해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과적합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신경망이 훈련 데이터에만 지나치게 적응되어 그 외의 데이터에는 제대로 대응하지 못하는 상태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언제 발생하나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매개변수가 많고 표현력이 높은 모델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훈련 데이터가 적은 경우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0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드롭아웃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뉴런을 임의로 삭제하면서 학습하는 방법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은닉층의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뉴런을 무작위로 골라 삭제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66" y="3334054"/>
            <a:ext cx="6181571" cy="33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2" y="2889956"/>
            <a:ext cx="5014628" cy="37453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드롭아웃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4672" lvl="1" indent="-457200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common/trainer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48" y="2930596"/>
            <a:ext cx="5014627" cy="37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0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적절한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 찾기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4716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Hyper-parameter</a:t>
            </a: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알고리즘 외부에서 정해주어야 하는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파라미터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층의 뉴런 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배치 크기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학습률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감소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검증데이터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활용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training set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매개변수 학습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validation set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하이터파라미터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성능 평가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test set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신경망의 범용 성능 평가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90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적절한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하이퍼파라미터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값 찾기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8752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0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값의 범위 설정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설정된 범위에서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값을 무작위로 추출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단계에서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샘플링한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값을 사용하여 학습하고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검증 데이터로 정확도를 평가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단계를 특정 획수 반복하며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그 정확도의 결과를 보고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범위를 좁힘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41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모듈 </a:t>
            </a:r>
            <a:r>
              <a:rPr lang="en-US" altLang="ko-KR" dirty="0"/>
              <a:t>2</a:t>
            </a:r>
            <a:r>
              <a:rPr lang="en-US" altLang="ko-KR" dirty="0" smtClean="0"/>
              <a:t>] </a:t>
            </a:r>
            <a:r>
              <a:rPr lang="ko-KR" altLang="en-US" dirty="0"/>
              <a:t>신경망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45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92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신경망이란</a:t>
            </a: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?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 err="1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활성함수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3</a:t>
            </a: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층 신경망 구현하기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 err="1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출력층</a:t>
            </a: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설계하기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 err="1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손글씨</a:t>
            </a: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숫자 인식하기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0280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신경망</a:t>
            </a:r>
            <a:endParaRPr lang="en-US" altLang="ko-KR" dirty="0"/>
          </a:p>
          <a:p>
            <a:pPr lvl="1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06" y="1439620"/>
            <a:ext cx="5829600" cy="4737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656" y="6196264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층 신경망이라 부름</a:t>
            </a:r>
            <a:r>
              <a:rPr lang="en-US" altLang="ko-KR" dirty="0"/>
              <a:t>: </a:t>
            </a:r>
            <a:r>
              <a:rPr lang="ko-KR" altLang="en-US" dirty="0"/>
              <a:t>가중치를 갖는 층은 </a:t>
            </a:r>
            <a:r>
              <a:rPr lang="en-US" altLang="ko-KR" dirty="0"/>
              <a:t>2</a:t>
            </a:r>
            <a:r>
              <a:rPr lang="ko-KR" altLang="en-US" dirty="0" err="1"/>
              <a:t>개뿐이므로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042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복습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3" y="3123429"/>
            <a:ext cx="2946551" cy="26544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842" y="3894772"/>
            <a:ext cx="3746693" cy="92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1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편향을 명시한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73" y="2304945"/>
            <a:ext cx="2984653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73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분기 조건의 다른 표현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580" y="3404757"/>
            <a:ext cx="4513491" cy="625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40" y="4401259"/>
            <a:ext cx="3956449" cy="13787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7" y="3937684"/>
            <a:ext cx="4605397" cy="1139641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02179" y="4247147"/>
            <a:ext cx="386569" cy="517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4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 h() 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활성함수</a:t>
            </a:r>
            <a:r>
              <a:rPr lang="en-US" altLang="ko-KR" dirty="0"/>
              <a:t>(activation function)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82" y="3415865"/>
            <a:ext cx="4314080" cy="903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38" y="4796432"/>
            <a:ext cx="2067457" cy="7810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90" y="1607018"/>
            <a:ext cx="4475747" cy="49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신경망의 노드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3" y="2996412"/>
            <a:ext cx="8242724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altLang="ko-KR" sz="2400" dirty="0">
              <a:solidFill>
                <a:schemeClr val="accent1"/>
              </a:solidFill>
            </a:endParaRP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[</a:t>
            </a:r>
            <a:r>
              <a:rPr lang="ko-KR" altLang="en-US" sz="2400" dirty="0"/>
              <a:t>모듈 </a:t>
            </a:r>
            <a:r>
              <a:rPr lang="en-US" altLang="ko-KR" sz="2400" dirty="0"/>
              <a:t>1</a:t>
            </a:r>
            <a:r>
              <a:rPr lang="en-US" altLang="ko-KR" sz="2400" dirty="0" smtClean="0"/>
              <a:t>] </a:t>
            </a:r>
            <a:r>
              <a:rPr lang="ko-KR" altLang="en-US" sz="2400" dirty="0" err="1"/>
              <a:t>퍼셉트론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 [</a:t>
            </a:r>
            <a:r>
              <a:rPr lang="ko-KR" altLang="en-US" sz="2400" dirty="0"/>
              <a:t>모듈 </a:t>
            </a:r>
            <a:r>
              <a:rPr lang="en-US" altLang="ko-KR" sz="2400" dirty="0"/>
              <a:t>2</a:t>
            </a:r>
            <a:r>
              <a:rPr lang="en-US" altLang="ko-KR" sz="2400" dirty="0" smtClean="0">
                <a:solidFill>
                  <a:schemeClr val="tx1"/>
                </a:solidFill>
              </a:rPr>
              <a:t>] </a:t>
            </a:r>
            <a:r>
              <a:rPr lang="ko-KR" altLang="en-US" sz="2400" dirty="0">
                <a:solidFill>
                  <a:schemeClr val="tx1"/>
                </a:solidFill>
              </a:rPr>
              <a:t>신경망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 [</a:t>
            </a:r>
            <a:r>
              <a:rPr lang="ko-KR" altLang="en-US" sz="2400" dirty="0">
                <a:solidFill>
                  <a:schemeClr val="tx1"/>
                </a:solidFill>
              </a:rPr>
              <a:t>모듈 </a:t>
            </a:r>
            <a:r>
              <a:rPr lang="en-US" altLang="ko-KR" sz="2400" dirty="0"/>
              <a:t>3</a:t>
            </a:r>
            <a:r>
              <a:rPr lang="en-US" altLang="ko-KR" sz="2400" dirty="0" smtClean="0">
                <a:solidFill>
                  <a:schemeClr val="tx1"/>
                </a:solidFill>
              </a:rPr>
              <a:t>] </a:t>
            </a:r>
            <a:r>
              <a:rPr lang="ko-KR" altLang="en-US" sz="2400" dirty="0">
                <a:solidFill>
                  <a:schemeClr val="tx1"/>
                </a:solidFill>
              </a:rPr>
              <a:t>신경망 학습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 [</a:t>
            </a:r>
            <a:r>
              <a:rPr lang="ko-KR" altLang="en-US" sz="2400" dirty="0">
                <a:solidFill>
                  <a:schemeClr val="tx1"/>
                </a:solidFill>
              </a:rPr>
              <a:t>모듈 </a:t>
            </a:r>
            <a:r>
              <a:rPr lang="en-US" altLang="ko-KR" sz="2400" dirty="0"/>
              <a:t>4</a:t>
            </a:r>
            <a:r>
              <a:rPr lang="en-US" altLang="ko-KR" sz="2400" dirty="0" smtClean="0">
                <a:solidFill>
                  <a:schemeClr val="tx1"/>
                </a:solidFill>
              </a:rPr>
              <a:t>] </a:t>
            </a:r>
            <a:r>
              <a:rPr lang="ko-KR" altLang="en-US" sz="2400" dirty="0">
                <a:solidFill>
                  <a:schemeClr val="tx1"/>
                </a:solidFill>
              </a:rPr>
              <a:t>오차역전파법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 [</a:t>
            </a:r>
            <a:r>
              <a:rPr lang="ko-KR" altLang="en-US" sz="2400" dirty="0">
                <a:solidFill>
                  <a:schemeClr val="tx1"/>
                </a:solidFill>
              </a:rPr>
              <a:t>모듈 </a:t>
            </a:r>
            <a:r>
              <a:rPr lang="en-US" altLang="ko-KR" sz="2400" dirty="0"/>
              <a:t>5</a:t>
            </a:r>
            <a:r>
              <a:rPr lang="en-US" altLang="ko-KR" sz="2400" dirty="0" smtClean="0">
                <a:solidFill>
                  <a:schemeClr val="tx1"/>
                </a:solidFill>
              </a:rPr>
              <a:t>] </a:t>
            </a:r>
            <a:r>
              <a:rPr lang="ko-KR" altLang="en-US" sz="2400" dirty="0">
                <a:solidFill>
                  <a:schemeClr val="tx1"/>
                </a:solidFill>
              </a:rPr>
              <a:t>신경망 학습 관련 기술들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352" y="1111665"/>
            <a:ext cx="3638363" cy="466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활성함수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계단함수 </a:t>
            </a:r>
            <a:r>
              <a:rPr lang="en-US" altLang="ko-KR" dirty="0"/>
              <a:t>: </a:t>
            </a:r>
            <a:r>
              <a:rPr lang="ko-KR" altLang="en-US" dirty="0" err="1"/>
              <a:t>임계값을</a:t>
            </a:r>
            <a:r>
              <a:rPr lang="ko-KR" altLang="en-US" dirty="0"/>
              <a:t> 경계로 출력이 바뀌게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ko-KR" altLang="en-US" dirty="0" err="1"/>
              <a:t>시그모이드</a:t>
            </a:r>
            <a:r>
              <a:rPr lang="ko-KR" altLang="en-US" dirty="0"/>
              <a:t> 함수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62" y="3557318"/>
            <a:ext cx="5346898" cy="16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5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함수와 계단 함수 비교하기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328962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 </a:t>
            </a:r>
            <a:r>
              <a:rPr lang="ko-KR" altLang="en-US" sz="4400" dirty="0"/>
              <a:t>공통점</a:t>
            </a:r>
            <a:r>
              <a:rPr lang="en-US" altLang="ko-KR" sz="4400" dirty="0"/>
              <a:t> : </a:t>
            </a:r>
            <a:r>
              <a:rPr lang="en-US" altLang="ko-KR" sz="3200" dirty="0"/>
              <a:t>‘</a:t>
            </a:r>
            <a:r>
              <a:rPr lang="ko-KR" altLang="en-US" sz="3200" dirty="0"/>
              <a:t>구조</a:t>
            </a:r>
            <a:r>
              <a:rPr lang="en-US" altLang="ko-KR" sz="3200" dirty="0"/>
              <a:t>’, ’</a:t>
            </a:r>
            <a:r>
              <a:rPr lang="ko-KR" altLang="en-US" sz="3200" dirty="0"/>
              <a:t>비선형함수</a:t>
            </a:r>
            <a:r>
              <a:rPr lang="en-US" altLang="ko-KR" sz="3200" dirty="0"/>
              <a:t>’</a:t>
            </a:r>
          </a:p>
          <a:p>
            <a:pPr marL="0" indent="0">
              <a:buNone/>
            </a:pPr>
            <a:endParaRPr lang="en-US" altLang="ko-KR" sz="4400" dirty="0"/>
          </a:p>
          <a:p>
            <a:r>
              <a:rPr lang="en-US" altLang="ko-KR" sz="4400" dirty="0"/>
              <a:t> </a:t>
            </a:r>
            <a:r>
              <a:rPr lang="ko-KR" altLang="en-US" sz="4400" dirty="0"/>
              <a:t>차이점</a:t>
            </a:r>
            <a:r>
              <a:rPr lang="en-US" altLang="ko-KR" sz="4400" dirty="0"/>
              <a:t> : </a:t>
            </a:r>
            <a:r>
              <a:rPr lang="ko-KR" altLang="en-US" dirty="0"/>
              <a:t> </a:t>
            </a:r>
            <a:r>
              <a:rPr lang="en-US" altLang="ko-KR" sz="3200" dirty="0"/>
              <a:t>'</a:t>
            </a:r>
            <a:r>
              <a:rPr lang="ko-KR" altLang="en-US" sz="3200" dirty="0"/>
              <a:t>매끄러움</a:t>
            </a:r>
            <a:r>
              <a:rPr lang="en-US" altLang="ko-KR" sz="3200" dirty="0"/>
              <a:t>'</a:t>
            </a:r>
          </a:p>
          <a:p>
            <a:endParaRPr lang="en-US" altLang="ko-KR" sz="4400" dirty="0"/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5433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1" y="2300121"/>
            <a:ext cx="4897277" cy="376713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85" y="3281942"/>
            <a:ext cx="4307959" cy="16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98" y="2372311"/>
            <a:ext cx="6825826" cy="3767137"/>
          </a:xfrm>
        </p:spPr>
      </p:pic>
    </p:spTree>
    <p:extLst>
      <p:ext uri="{BB962C8B-B14F-4D97-AF65-F5344CB8AC3E}">
        <p14:creationId xmlns:p14="http://schemas.microsoft.com/office/powerpoint/2010/main" val="2011645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중요한 표기법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91" y="2828995"/>
            <a:ext cx="6883754" cy="38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7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층으로 신호 전달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32" y="2705847"/>
            <a:ext cx="5877625" cy="38020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3716" y="4345251"/>
            <a:ext cx="239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baseline="30000" dirty="0"/>
              <a:t>(1)</a:t>
            </a:r>
            <a:r>
              <a:rPr lang="en-US" altLang="ko-KR" sz="2800" dirty="0"/>
              <a:t> = XW</a:t>
            </a:r>
            <a:r>
              <a:rPr lang="en-US" altLang="ko-KR" sz="2800" baseline="30000" dirty="0"/>
              <a:t>(1)</a:t>
            </a:r>
            <a:r>
              <a:rPr lang="en-US" altLang="ko-KR" sz="2800" dirty="0"/>
              <a:t>+B</a:t>
            </a:r>
            <a:r>
              <a:rPr lang="en-US" altLang="ko-KR" sz="2800" baseline="30000" dirty="0"/>
              <a:t>(1)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39853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입력층에서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층으로의 신호 전달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활성함수</a:t>
            </a:r>
            <a:r>
              <a:rPr lang="ko-KR" altLang="en-US" dirty="0"/>
              <a:t> 추가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05" y="2756934"/>
            <a:ext cx="5390148" cy="39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3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1</a:t>
            </a:r>
            <a:r>
              <a:rPr lang="ko-KR" altLang="en-US" dirty="0"/>
              <a:t>층에서 </a:t>
            </a:r>
            <a:r>
              <a:rPr lang="en-US" altLang="ko-KR" dirty="0"/>
              <a:t>2</a:t>
            </a:r>
            <a:r>
              <a:rPr lang="ko-KR" altLang="en-US" dirty="0"/>
              <a:t>층으로 신호 전달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342" y="2781331"/>
            <a:ext cx="5874963" cy="400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6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층 신경망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2</a:t>
            </a:r>
            <a:r>
              <a:rPr lang="ko-KR" altLang="en-US" dirty="0"/>
              <a:t>층에서 출력층으로의 신호 전달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90" y="2863764"/>
            <a:ext cx="5990396" cy="38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7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출력층</a:t>
            </a:r>
            <a:r>
              <a:rPr lang="ko-KR" altLang="en-US" dirty="0"/>
              <a:t>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3943952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와 추정</a:t>
            </a:r>
            <a:r>
              <a:rPr lang="en-US" altLang="ko-KR" dirty="0"/>
              <a:t>(Estimation), </a:t>
            </a:r>
            <a:r>
              <a:rPr lang="ko-KR" altLang="en-US" dirty="0"/>
              <a:t>회귀</a:t>
            </a:r>
            <a:r>
              <a:rPr lang="en-US" altLang="ko-KR" dirty="0"/>
              <a:t>(Regression))</a:t>
            </a:r>
            <a:r>
              <a:rPr lang="ko-KR" altLang="en-US" dirty="0"/>
              <a:t>에 모두 사용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추정의 경우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항등</a:t>
            </a:r>
            <a:r>
              <a:rPr lang="ko-KR" altLang="en-US" dirty="0"/>
              <a:t> 함수</a:t>
            </a:r>
            <a:r>
              <a:rPr lang="en-US" altLang="ko-KR" dirty="0"/>
              <a:t>(identity function) : </a:t>
            </a:r>
            <a:r>
              <a:rPr lang="ko-KR" altLang="en-US" dirty="0"/>
              <a:t>입력을 그대로 출력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분류의 경우</a:t>
            </a:r>
            <a:endParaRPr lang="en-US" altLang="ko-KR" dirty="0"/>
          </a:p>
          <a:p>
            <a:pPr lvl="1"/>
            <a:r>
              <a:rPr lang="ko-KR" altLang="en-US" dirty="0" err="1"/>
              <a:t>소프트맥수</a:t>
            </a:r>
            <a:r>
              <a:rPr lang="ko-KR" altLang="en-US" dirty="0"/>
              <a:t> 함수</a:t>
            </a:r>
            <a:r>
              <a:rPr lang="en-US" altLang="ko-KR" dirty="0"/>
              <a:t>(</a:t>
            </a:r>
            <a:r>
              <a:rPr lang="en-US" altLang="ko-KR" dirty="0" err="1"/>
              <a:t>softmax</a:t>
            </a:r>
            <a:r>
              <a:rPr lang="en-US" altLang="ko-KR" dirty="0"/>
              <a:t> function)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352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모듈 </a:t>
            </a:r>
            <a:r>
              <a:rPr lang="en-US" altLang="ko-KR" dirty="0"/>
              <a:t>1</a:t>
            </a:r>
            <a:r>
              <a:rPr lang="en-US" altLang="ko-KR" dirty="0" smtClean="0"/>
              <a:t>] </a:t>
            </a:r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출력층</a:t>
            </a:r>
            <a:r>
              <a:rPr lang="ko-KR" altLang="en-US" dirty="0"/>
              <a:t>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2" y="3088802"/>
            <a:ext cx="3779901" cy="19955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19" y="2011680"/>
            <a:ext cx="3093520" cy="41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18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출력층의</a:t>
            </a:r>
            <a:r>
              <a:rPr lang="ko-KR" altLang="en-US" dirty="0"/>
              <a:t> 뉴런 수 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분류의 경우 분류하고 싶은 클래스 수로 설정</a:t>
            </a:r>
          </a:p>
        </p:txBody>
      </p:sp>
      <p:pic>
        <p:nvPicPr>
          <p:cNvPr id="2050" name="Picture 2" descr="http://cfile28.uf.tistory.com/image/240C1039593E57D82C8350">
            <a:extLst>
              <a:ext uri="{FF2B5EF4-FFF2-40B4-BE49-F238E27FC236}">
                <a16:creationId xmlns="" xmlns:a16="http://schemas.microsoft.com/office/drawing/2014/main" id="{C686F24C-E31F-4BD3-BF62-45FF4BC1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19" y="2437897"/>
            <a:ext cx="50958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42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모듈 </a:t>
            </a:r>
            <a:r>
              <a:rPr lang="en-US" altLang="ko-KR" dirty="0"/>
              <a:t>3</a:t>
            </a:r>
            <a:r>
              <a:rPr lang="en-US" altLang="ko-KR" dirty="0" smtClean="0"/>
              <a:t>] </a:t>
            </a:r>
            <a:r>
              <a:rPr lang="ko-KR" altLang="en-US" dirty="0"/>
              <a:t>신경망 학습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38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92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데이터에서 학습하기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 err="1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손실함수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 err="1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수치미분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기울기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kumimoji="1" lang="en-US" altLang="ko-KR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kumimoji="1" lang="ko-KR" altLang="en-US" spc="-150" dirty="0">
                <a:gradFill>
                  <a:gsLst>
                    <a:gs pos="28750">
                      <a:schemeClr val="tx1">
                        <a:lumMod val="85000"/>
                        <a:lumOff val="15000"/>
                      </a:schemeClr>
                    </a:gs>
                    <a:gs pos="34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</a:rPr>
              <a:t>학습 알고리즘 구현하기</a:t>
            </a: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  <a:p>
            <a:pPr marL="0" indent="0">
              <a:lnSpc>
                <a:spcPct val="150000"/>
              </a:lnSpc>
              <a:buClr>
                <a:srgbClr val="00B0F0"/>
              </a:buClr>
              <a:buNone/>
            </a:pPr>
            <a:endParaRPr kumimoji="1" lang="en-US" altLang="ko-KR" spc="-150" dirty="0">
              <a:gradFill>
                <a:gsLst>
                  <a:gs pos="28750">
                    <a:schemeClr val="tx1">
                      <a:lumMod val="85000"/>
                      <a:lumOff val="15000"/>
                    </a:schemeClr>
                  </a:gs>
                  <a:gs pos="34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858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데이터에서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인공신경망에서 학습이란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훈련 데이터로부터 가중치 매개변수의 </a:t>
            </a:r>
            <a:r>
              <a:rPr lang="ko-KR" altLang="en-US" dirty="0" err="1"/>
              <a:t>최적값을</a:t>
            </a:r>
            <a:r>
              <a:rPr lang="ko-KR" altLang="en-US" dirty="0"/>
              <a:t> 자동적으로 획득하는 것</a:t>
            </a:r>
            <a:endParaRPr lang="en-US" altLang="ko-KR" dirty="0"/>
          </a:p>
          <a:p>
            <a:r>
              <a:rPr lang="en-US" altLang="ko-KR" dirty="0"/>
              <a:t>5 </a:t>
            </a:r>
            <a:r>
              <a:rPr lang="ko-KR" altLang="en-US" dirty="0"/>
              <a:t>인식하기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6" y="4570105"/>
            <a:ext cx="9997873" cy="2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5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데이터에서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신경망은 이미지에 포함된 중요한 특징까지도 </a:t>
            </a:r>
            <a:r>
              <a:rPr lang="en-US" altLang="ko-KR" dirty="0"/>
              <a:t>‘</a:t>
            </a:r>
            <a:r>
              <a:rPr lang="ko-KR" altLang="en-US" dirty="0"/>
              <a:t>기계</a:t>
            </a:r>
            <a:r>
              <a:rPr lang="en-US" altLang="ko-KR" dirty="0"/>
              <a:t>＇</a:t>
            </a:r>
            <a:r>
              <a:rPr lang="ko-KR" altLang="en-US" dirty="0"/>
              <a:t>가 스스로 학습</a:t>
            </a:r>
            <a:endParaRPr lang="en-US" altLang="ko-KR" dirty="0"/>
          </a:p>
          <a:p>
            <a:pPr lvl="1"/>
            <a:r>
              <a:rPr lang="en-US" altLang="ko-KR" dirty="0"/>
              <a:t> end-to-end </a:t>
            </a:r>
            <a:r>
              <a:rPr lang="ko-KR" altLang="en-US" dirty="0"/>
              <a:t>학습 </a:t>
            </a:r>
            <a:r>
              <a:rPr lang="en-US" altLang="ko-KR" dirty="0"/>
              <a:t>: </a:t>
            </a:r>
            <a:r>
              <a:rPr lang="ko-KR" altLang="en-US" dirty="0"/>
              <a:t>입력 및 출력을 직접 고려하여 네트워크 가중치를 최적화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40" y="3237683"/>
            <a:ext cx="6533147" cy="32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2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손실함수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32709"/>
          </a:xfrm>
        </p:spPr>
        <p:txBody>
          <a:bodyPr>
            <a:normAutofit/>
          </a:bodyPr>
          <a:lstStyle/>
          <a:p>
            <a:r>
              <a:rPr lang="en-US" altLang="ko-KR" dirty="0"/>
              <a:t> loss function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최적의 매개 변수 값 탐색에 활용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평균 제곱 오차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교차 엔트로피 오차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239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 제곱 오차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32709"/>
          </a:xfrm>
        </p:spPr>
        <p:txBody>
          <a:bodyPr>
            <a:normAutofit/>
          </a:bodyPr>
          <a:lstStyle/>
          <a:p>
            <a:r>
              <a:rPr lang="ko-KR" altLang="en-US" dirty="0"/>
              <a:t>평균 제곱 오차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66" y="2974130"/>
            <a:ext cx="6660467" cy="22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 오차 구현하기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1" y="2315478"/>
            <a:ext cx="2991448" cy="938147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676656" y="3253625"/>
            <a:ext cx="10753725" cy="2524240"/>
          </a:xfrm>
        </p:spPr>
        <p:txBody>
          <a:bodyPr/>
          <a:lstStyle/>
          <a:p>
            <a:r>
              <a:rPr lang="en-US" altLang="ko-KR" dirty="0"/>
              <a:t> y=</a:t>
            </a:r>
            <a:r>
              <a:rPr lang="en-US" altLang="ko-KR" dirty="0" err="1"/>
              <a:t>logx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일 때 </a:t>
            </a:r>
            <a:r>
              <a:rPr lang="en-US" altLang="ko-KR" dirty="0"/>
              <a:t>-</a:t>
            </a:r>
            <a:r>
              <a:rPr lang="en-US" altLang="ko-KR" dirty="0">
                <a:sym typeface="Symbol" panose="05050102010706020507" pitchFamily="18" charset="2"/>
              </a:rPr>
              <a:t>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k</a:t>
            </a:r>
            <a:r>
              <a:rPr lang="ko-KR" altLang="en-US" dirty="0"/>
              <a:t>는 원</a:t>
            </a:r>
            <a:r>
              <a:rPr lang="en-US" altLang="ko-KR" dirty="0"/>
              <a:t>-</a:t>
            </a:r>
            <a:r>
              <a:rPr lang="ko-KR" altLang="en-US" dirty="0"/>
              <a:t>핫 인코딩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608" y="1918274"/>
            <a:ext cx="6294167" cy="493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62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미니배치</a:t>
            </a:r>
            <a:r>
              <a:rPr lang="ko-KR" altLang="en-US" dirty="0"/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모든 훈련 데이터를 대상으로 손실 함수 값을 구해야 함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훈련 데이터가 </a:t>
            </a:r>
            <a:r>
              <a:rPr lang="en-US" altLang="ko-KR" dirty="0"/>
              <a:t>100</a:t>
            </a:r>
            <a:r>
              <a:rPr lang="ko-KR" altLang="en-US" dirty="0"/>
              <a:t>개 있으면</a:t>
            </a:r>
            <a:r>
              <a:rPr lang="en-US" altLang="ko-KR" dirty="0"/>
              <a:t>, </a:t>
            </a:r>
            <a:r>
              <a:rPr lang="ko-KR" altLang="en-US" dirty="0"/>
              <a:t>그로부터 </a:t>
            </a:r>
            <a:r>
              <a:rPr lang="en-US" altLang="ko-KR" dirty="0"/>
              <a:t>100</a:t>
            </a:r>
            <a:r>
              <a:rPr lang="ko-KR" altLang="en-US" dirty="0"/>
              <a:t>개의 손실 함수 값들의 합을 지표로 삼음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평균 손실함수</a:t>
            </a:r>
            <a:r>
              <a:rPr lang="en-US" altLang="ko-KR" dirty="0"/>
              <a:t>(</a:t>
            </a:r>
            <a:r>
              <a:rPr lang="ko-KR" altLang="en-US" dirty="0"/>
              <a:t>교차 엔트로피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94" y="4119803"/>
            <a:ext cx="5992134" cy="140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2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Perceptron</a:t>
            </a:r>
          </a:p>
          <a:p>
            <a:r>
              <a:rPr lang="ko-KR" altLang="en-US" dirty="0"/>
              <a:t>다수의 신호를 입력으로 받아 하나의 신호를 출력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이진 값만 가짐</a:t>
            </a:r>
            <a:endParaRPr lang="en-US" altLang="ko-KR" dirty="0"/>
          </a:p>
          <a:p>
            <a:pPr lvl="1"/>
            <a:r>
              <a:rPr lang="en-US" altLang="ko-KR" dirty="0"/>
              <a:t> 1: </a:t>
            </a:r>
            <a:r>
              <a:rPr lang="ko-KR" altLang="en-US" dirty="0"/>
              <a:t>신호가 흐름</a:t>
            </a:r>
            <a:endParaRPr lang="en-US" altLang="ko-KR" dirty="0"/>
          </a:p>
          <a:p>
            <a:pPr lvl="1"/>
            <a:r>
              <a:rPr lang="en-US" altLang="ko-KR" dirty="0"/>
              <a:t> 0: </a:t>
            </a:r>
            <a:r>
              <a:rPr lang="ko-KR" altLang="en-US" dirty="0"/>
              <a:t>신호가 흐르지 않음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50" y="3309409"/>
            <a:ext cx="2777026" cy="2529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AB31FFF-CC1F-4B0D-B713-6EBC39769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67293"/>
            <a:ext cx="5362127" cy="13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미니배치</a:t>
            </a:r>
            <a:r>
              <a:rPr lang="ko-KR" altLang="en-US" dirty="0"/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모든 데이터를 대상으로 손실 함수의 합을 구하려면 시간이 걸림</a:t>
            </a:r>
            <a:endParaRPr lang="en-US" altLang="ko-KR" dirty="0"/>
          </a:p>
          <a:p>
            <a:r>
              <a:rPr lang="ko-KR" altLang="en-US" dirty="0" err="1"/>
              <a:t>미니배치</a:t>
            </a:r>
            <a:r>
              <a:rPr lang="ko-KR" altLang="en-US" dirty="0"/>
              <a:t> 학습</a:t>
            </a:r>
            <a:endParaRPr lang="en-US" altLang="ko-KR" dirty="0"/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입부만</a:t>
            </a:r>
            <a:r>
              <a:rPr lang="ko-KR" altLang="en-US" dirty="0"/>
              <a:t> 골라 학습을 수행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이 일부를 </a:t>
            </a:r>
            <a:r>
              <a:rPr lang="ko-KR" altLang="en-US" dirty="0" err="1"/>
              <a:t>미리배치</a:t>
            </a:r>
            <a:r>
              <a:rPr lang="en-US" altLang="ko-KR" dirty="0"/>
              <a:t>(mini-batch)</a:t>
            </a:r>
            <a:r>
              <a:rPr lang="ko-KR" altLang="en-US" dirty="0"/>
              <a:t>라 부름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예를 들어</a:t>
            </a:r>
            <a:r>
              <a:rPr lang="en-US" altLang="ko-KR" dirty="0"/>
              <a:t>, 60,000</a:t>
            </a:r>
            <a:r>
              <a:rPr lang="ko-KR" altLang="en-US" dirty="0"/>
              <a:t>장의 훈련 데이터 중 </a:t>
            </a:r>
            <a:r>
              <a:rPr lang="en-US" altLang="ko-KR" dirty="0"/>
              <a:t>100</a:t>
            </a:r>
            <a:r>
              <a:rPr lang="ko-KR" altLang="en-US" dirty="0"/>
              <a:t>장을 무작위로 뽑아 학습</a:t>
            </a:r>
          </a:p>
        </p:txBody>
      </p:sp>
    </p:spTree>
    <p:extLst>
      <p:ext uri="{BB962C8B-B14F-4D97-AF65-F5344CB8AC3E}">
        <p14:creationId xmlns:p14="http://schemas.microsoft.com/office/powerpoint/2010/main" val="152108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손실함수를</a:t>
            </a:r>
            <a:r>
              <a:rPr lang="ko-KR" altLang="en-US" dirty="0"/>
              <a:t> 사용하는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593657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왜 </a:t>
            </a:r>
            <a:r>
              <a:rPr lang="en-US" altLang="ko-KR" dirty="0"/>
              <a:t>‘</a:t>
            </a:r>
            <a:r>
              <a:rPr lang="ko-KR" altLang="en-US" dirty="0"/>
              <a:t>정확도</a:t>
            </a:r>
            <a:r>
              <a:rPr lang="en-US" altLang="ko-KR" dirty="0"/>
              <a:t>’</a:t>
            </a:r>
            <a:r>
              <a:rPr lang="ko-KR" altLang="en-US" dirty="0"/>
              <a:t>를 사용하지 않고</a:t>
            </a:r>
            <a:r>
              <a:rPr lang="en-US" altLang="ko-KR" dirty="0"/>
              <a:t>, ‘</a:t>
            </a:r>
            <a:r>
              <a:rPr lang="ko-KR" altLang="en-US" dirty="0" err="1"/>
              <a:t>손실함수</a:t>
            </a:r>
            <a:r>
              <a:rPr lang="en-US" altLang="ko-KR" dirty="0"/>
              <a:t>’</a:t>
            </a:r>
            <a:r>
              <a:rPr lang="ko-KR" altLang="en-US" dirty="0"/>
              <a:t>를 사용하는가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‘</a:t>
            </a:r>
            <a:r>
              <a:rPr lang="ko-KR" altLang="en-US" dirty="0"/>
              <a:t>미분</a:t>
            </a:r>
            <a:r>
              <a:rPr lang="en-US" altLang="ko-KR" dirty="0"/>
              <a:t>’</a:t>
            </a:r>
            <a:r>
              <a:rPr lang="ko-KR" altLang="en-US" dirty="0"/>
              <a:t>을 하기 위해서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매개 변수의 미분을 계산하고</a:t>
            </a:r>
            <a:r>
              <a:rPr lang="en-US" altLang="ko-KR" dirty="0"/>
              <a:t>, </a:t>
            </a:r>
            <a:r>
              <a:rPr lang="ko-KR" altLang="en-US" dirty="0"/>
              <a:t>그 미분 값을 단서로 매개변수의 값을 서서히 갱신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정확도</a:t>
            </a:r>
            <a:endParaRPr lang="en-US" altLang="ko-KR" dirty="0"/>
          </a:p>
          <a:p>
            <a:pPr lvl="1"/>
            <a:r>
              <a:rPr lang="en-US" altLang="ko-KR" dirty="0"/>
              <a:t>0.32, 0.33, 0.34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같이 불연속적인 값으로 바꿈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매개 변수의 미분이 불가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손실함수</a:t>
            </a:r>
            <a:endParaRPr lang="en-US" altLang="ko-KR" dirty="0"/>
          </a:p>
          <a:p>
            <a:pPr lvl="1"/>
            <a:r>
              <a:rPr lang="en-US" altLang="ko-KR" dirty="0"/>
              <a:t> 0.92543…</a:t>
            </a:r>
            <a:r>
              <a:rPr lang="ko-KR" altLang="en-US" dirty="0"/>
              <a:t>과 같이 연속적인 수치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매개변수가 조금 조정되면 그에 반응하여 손실함수 값도 연속적으로 변화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매개 변수의 미분 가능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942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편미분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</a:t>
                </a:r>
                <a:r>
                  <a:rPr lang="ko-KR" altLang="en-US" dirty="0"/>
                  <a:t>입력 변수가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 이상인 경우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x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=3, x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=4</a:t>
                </a:r>
                <a:r>
                  <a:rPr lang="ko-KR" altLang="en-US" dirty="0" err="1"/>
                  <a:t>일때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?</a:t>
                </a:r>
              </a:p>
              <a:p>
                <a:r>
                  <a:rPr lang="en-US" altLang="ko-KR" dirty="0"/>
                  <a:t>x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=3, x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=4</a:t>
                </a:r>
                <a:r>
                  <a:rPr lang="ko-KR" altLang="en-US" dirty="0" err="1"/>
                  <a:t>일때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?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4" t="-1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18" y="2777945"/>
            <a:ext cx="3101866" cy="6931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31" y="2777945"/>
            <a:ext cx="4800142" cy="376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Gradient</a:t>
                </a:r>
              </a:p>
              <a:p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04" t="-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68" y="1325874"/>
            <a:ext cx="6381828" cy="48510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91" y="1035652"/>
            <a:ext cx="2175374" cy="1706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7A30F9C-42D6-4CE8-9D6C-A2E78AFA4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04" y="3951813"/>
            <a:ext cx="3101866" cy="69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13107A1-90A2-4759-9E3B-B3902880008B}"/>
              </a:ext>
            </a:extLst>
          </p:cNvPr>
          <p:cNvSpPr txBox="1"/>
          <p:nvPr/>
        </p:nvSpPr>
        <p:spPr>
          <a:xfrm>
            <a:off x="3788170" y="415274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기울기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0038194-773C-4BAD-98ED-0900980FBD80}"/>
              </a:ext>
            </a:extLst>
          </p:cNvPr>
          <p:cNvSpPr txBox="1"/>
          <p:nvPr/>
        </p:nvSpPr>
        <p:spPr>
          <a:xfrm>
            <a:off x="2080727" y="4597736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마이너스 기울기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490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경사법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최적의 매개변수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손실 함수가 최소값이 될 때의 매개변수 값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경사하강법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464" y="3571034"/>
            <a:ext cx="3093168" cy="2365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6529" y="489284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Symbol" panose="05050102010706020507" pitchFamily="18" charset="2"/>
              </a:rPr>
              <a:t> </a:t>
            </a:r>
            <a:r>
              <a:rPr lang="en-US" altLang="ko-KR" dirty="0">
                <a:sym typeface="Symbol" panose="05050102010706020507" pitchFamily="18" charset="2"/>
              </a:rPr>
              <a:t>= </a:t>
            </a:r>
            <a:r>
              <a:rPr lang="ko-KR" altLang="en-US" dirty="0" err="1"/>
              <a:t>학습률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080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신경망에서의 기울기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68" y="2157731"/>
            <a:ext cx="5731531" cy="3652184"/>
          </a:xfrm>
        </p:spPr>
      </p:pic>
    </p:spTree>
    <p:extLst>
      <p:ext uri="{BB962C8B-B14F-4D97-AF65-F5344CB8AC3E}">
        <p14:creationId xmlns:p14="http://schemas.microsoft.com/office/powerpoint/2010/main" val="3415411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알고리즘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268804"/>
          </a:xfrm>
        </p:spPr>
        <p:txBody>
          <a:bodyPr>
            <a:normAutofit/>
          </a:bodyPr>
          <a:lstStyle/>
          <a:p>
            <a:r>
              <a:rPr lang="en-US" altLang="ko-KR" dirty="0"/>
              <a:t> 1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 err="1"/>
              <a:t>미니배치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훈련 데이터 중 일부를 무작위로 가져옴</a:t>
            </a:r>
            <a:endParaRPr lang="en-US" altLang="ko-KR" dirty="0"/>
          </a:p>
          <a:p>
            <a:r>
              <a:rPr lang="en-US" altLang="ko-KR" dirty="0"/>
              <a:t> 2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기울기 산출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미니배치의</a:t>
            </a:r>
            <a:r>
              <a:rPr lang="ko-KR" altLang="en-US" dirty="0"/>
              <a:t> 손실 함수 값을 줄이기 위해 각 가중치 매개변수의 기울기를 구함</a:t>
            </a:r>
            <a:r>
              <a:rPr lang="en-US" altLang="ko-KR" dirty="0"/>
              <a:t>. </a:t>
            </a:r>
            <a:r>
              <a:rPr lang="ko-KR" altLang="en-US" dirty="0"/>
              <a:t>기울기는 손실 함수의 값을 가장 작게 하는 방향</a:t>
            </a:r>
            <a:endParaRPr lang="en-US" altLang="ko-KR" dirty="0"/>
          </a:p>
          <a:p>
            <a:r>
              <a:rPr lang="en-US" altLang="ko-KR" dirty="0"/>
              <a:t> 3</a:t>
            </a:r>
            <a:r>
              <a:rPr lang="ko-KR" altLang="en-US" dirty="0"/>
              <a:t>단계 </a:t>
            </a:r>
            <a:r>
              <a:rPr lang="en-US" altLang="ko-KR" dirty="0"/>
              <a:t>– </a:t>
            </a:r>
            <a:r>
              <a:rPr lang="ko-KR" altLang="en-US" dirty="0"/>
              <a:t>매개변수 갱신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가중치 매개변수를 기울기 방향으로 조금 갱신</a:t>
            </a:r>
            <a:endParaRPr lang="en-US" altLang="ko-KR" dirty="0"/>
          </a:p>
          <a:p>
            <a:r>
              <a:rPr lang="en-US" altLang="ko-KR" dirty="0"/>
              <a:t> 4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en-US" altLang="ko-KR" dirty="0"/>
              <a:t>1~3 </a:t>
            </a:r>
            <a:r>
              <a:rPr lang="ko-KR" altLang="en-US" dirty="0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1021538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6744" y="2592493"/>
            <a:ext cx="10772775" cy="1658198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모듈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]  </a:t>
            </a:r>
            <a:r>
              <a:rPr lang="ko-KR" altLang="en-US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오차역전파법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40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오차역전파법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신경망의 가중치 매개변수의 기울기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매개변수에 대한 손실 함수의 기울기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 -&gt;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수치 미분 사용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장점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단순하고 구현하기 쉬움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단점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시간이 오래 걸림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오차역전파법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(backpropagation)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매개변수의 기울기를 효율적으로 계산하는 방법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92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오차역전파법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이해하기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수식을 통한 것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노드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(node)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와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엣지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(edge)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로 구성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엣지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노드와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다른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노드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사이의 직선을 표현한 것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5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뉴런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노드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가중치 </a:t>
            </a:r>
            <a:r>
              <a:rPr lang="en-US" altLang="ko-KR" dirty="0"/>
              <a:t>: </a:t>
            </a:r>
            <a:r>
              <a:rPr lang="ko-KR" altLang="en-US" dirty="0"/>
              <a:t>입력이 출력에 미치는 중요성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임계값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 </a:t>
            </a:r>
            <a:r>
              <a:rPr lang="ko-KR" altLang="en-US" dirty="0" err="1">
                <a:sym typeface="Symbol" panose="05050102010706020507" pitchFamily="18" charset="2"/>
              </a:rPr>
              <a:t>임계값</a:t>
            </a:r>
            <a:r>
              <a:rPr lang="ko-KR" altLang="en-US" dirty="0">
                <a:sym typeface="Symbol" panose="05050102010706020507" pitchFamily="18" charset="2"/>
              </a:rPr>
              <a:t> </a:t>
            </a:r>
            <a:r>
              <a:rPr lang="en-US" altLang="ko-KR" dirty="0">
                <a:sym typeface="Symbol" panose="05050102010706020507" pitchFamily="18" charset="2"/>
              </a:rPr>
              <a:t>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신호의 총합이 </a:t>
            </a:r>
            <a:r>
              <a:rPr lang="en-US" altLang="ko-KR" dirty="0">
                <a:sym typeface="Symbol" panose="05050102010706020507" pitchFamily="18" charset="2"/>
              </a:rPr>
              <a:t></a:t>
            </a:r>
            <a:r>
              <a:rPr lang="ko-KR" altLang="en-US" dirty="0">
                <a:sym typeface="Symbol" panose="05050102010706020507" pitchFamily="18" charset="2"/>
              </a:rPr>
              <a:t>를 넘으면 </a:t>
            </a:r>
            <a:r>
              <a:rPr lang="en-US" altLang="ko-KR" dirty="0">
                <a:sym typeface="Symbol" panose="05050102010706020507" pitchFamily="18" charset="2"/>
              </a:rPr>
              <a:t>1</a:t>
            </a:r>
            <a:r>
              <a:rPr lang="ko-KR" altLang="en-US" dirty="0">
                <a:sym typeface="Symbol" panose="05050102010706020507" pitchFamily="18" charset="2"/>
              </a:rPr>
              <a:t>을 출력</a:t>
            </a:r>
            <a:endParaRPr lang="en-US" altLang="ko-KR" dirty="0">
              <a:sym typeface="Symbol" panose="05050102010706020507" pitchFamily="18" charset="2"/>
            </a:endParaRPr>
          </a:p>
          <a:p>
            <a:pPr lvl="1"/>
            <a:r>
              <a:rPr lang="en-US" altLang="ko-KR" dirty="0">
                <a:sym typeface="Symbol" panose="05050102010706020507" pitchFamily="18" charset="2"/>
              </a:rPr>
              <a:t> firing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57" y="1569466"/>
            <a:ext cx="2777026" cy="25299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E03A786-69AA-4E07-8714-355DA95EA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89" y="4963502"/>
            <a:ext cx="4950338" cy="15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그래프로 문제 풀기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문제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현빈 군은 슈퍼에서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개에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원인 사과를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 샀다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이때 지불 금액을 구하시오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 소비세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10%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 부과된다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0" y="4083026"/>
            <a:ext cx="10612954" cy="132435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3851031" y="5240215"/>
            <a:ext cx="527538" cy="3429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24555" y="5714999"/>
            <a:ext cx="20046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노드를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원으로 표시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--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안에 연산내용 표기 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0846" y="5583115"/>
            <a:ext cx="487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※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각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노드의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계산 결과가 왼쪽에서 오른쪽으로 전개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4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계산 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노드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연산</a:t>
            </a:r>
            <a:endParaRPr lang="en-US" altLang="ko-KR" sz="28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8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사과의 개수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소비세를 변수로 표현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원 밖에 표기</a:t>
            </a:r>
            <a:endParaRPr lang="en-US" altLang="ko-KR" sz="2800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곱셈인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‘x’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만을 연산으로 생각하여 원 안에 표기</a:t>
            </a:r>
            <a:endParaRPr lang="en-US" altLang="ko-KR" sz="2800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02" y="4149858"/>
            <a:ext cx="7633092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문제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현빈 군은 슈퍼에서 사과를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귤을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 샀다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사과는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개에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원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귤은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150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원임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10%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일 때 지불 금액은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44" y="3431822"/>
            <a:ext cx="7803590" cy="32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그래프를 이용한 문제 풀이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그래프를 구성한다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그래프에서 계산을 왼쪽에서 오른쪽으로 진행한다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pPr lvl="2"/>
            <a:r>
              <a:rPr lang="ko-KR" altLang="en-US" dirty="0" err="1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순전파</a:t>
            </a:r>
            <a:r>
              <a:rPr lang="en-US" altLang="ko-KR" dirty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(forward propagation) : </a:t>
            </a:r>
            <a:r>
              <a:rPr lang="ko-KR" altLang="en-US" dirty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계산 그래프의 출발점부터 종착점으로의 전파</a:t>
            </a:r>
            <a:endParaRPr lang="en-US" altLang="ko-KR" dirty="0">
              <a:solidFill>
                <a:schemeClr val="accent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2">
              <a:buFont typeface="Wingdings" pitchFamily="2" charset="2"/>
              <a:buChar char="§"/>
            </a:pPr>
            <a:endParaRPr lang="en-US" altLang="ko-KR" dirty="0">
              <a:solidFill>
                <a:schemeClr val="accent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bacward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propagation) 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계산그래프의 오른쪽에서 왼쪽으로의 전파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1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그래프의 특징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국소적 계산</a:t>
            </a:r>
            <a:endParaRPr lang="en-US" altLang="ko-KR" sz="25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2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전체에서 어떤 일이 벌어지든 상관없이 자신과 관련된 정보만으로 다음 결과를 출력할 수 있음</a:t>
            </a:r>
            <a:endParaRPr lang="en-US" altLang="ko-KR" sz="20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20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사과와 그 외의 물품 값을 더하는 계산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(4,000+200 -&gt;4200) 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은 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4,000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이라는 숫자가 어떻게 </a:t>
            </a:r>
            <a:r>
              <a:rPr lang="ko-KR" altLang="en-US" sz="2000" dirty="0" err="1" smtClean="0">
                <a:latin typeface="나눔스퀘어 Bold" pitchFamily="50" charset="-127"/>
                <a:ea typeface="나눔스퀘어 Bold" pitchFamily="50" charset="-127"/>
              </a:rPr>
              <a:t>계산되었느냐와</a:t>
            </a: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 상관없이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</a:p>
          <a:p>
            <a:pPr lvl="1">
              <a:buNone/>
            </a:pPr>
            <a:r>
              <a:rPr lang="ko-KR" altLang="en-US" sz="2000" dirty="0" smtClean="0">
                <a:latin typeface="나눔스퀘어 Bold" pitchFamily="50" charset="-127"/>
                <a:ea typeface="나눔스퀘어 Bold" pitchFamily="50" charset="-127"/>
              </a:rPr>
              <a:t>단지 두 숫자를 더하여 끝남</a:t>
            </a:r>
            <a:r>
              <a:rPr lang="en-US" altLang="ko-KR" sz="2000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endParaRPr lang="ko-KR" altLang="en-US" sz="20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52" y="3669878"/>
            <a:ext cx="6879067" cy="31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그래프의 이점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왜 계산 그래프로 푸는가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국소적 계산 가능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2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전체가 아무리 복잡해도 각 노드에서는 단순한 계산에 집중하여 문제를 단순화 할 수 있음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중간계산 견과를 모두 보관할 수 있음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 lvl="1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통해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미분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＇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을 효율적으로 계산할 수 있음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그래프를 사용하는 가장 큰 이유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3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계산 그래프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사과 가격에 대한 지불 금액의 미분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?</a:t>
                </a:r>
              </a:p>
              <a:p>
                <a:pPr lvl="1"/>
                <a:r>
                  <a:rPr lang="en-US" altLang="ko-KR" dirty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사과 가격이 오르면 최종 금액에 어떤 영향을 주는지</a:t>
                </a:r>
                <a:endParaRPr lang="en-US" altLang="ko-KR" dirty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사과값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 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: x, </a:t>
                </a:r>
                <a:r>
                  <a:rPr lang="ko-KR" altLang="en-US" dirty="0" err="1" smtClean="0">
                    <a:latin typeface="나눔스퀘어 Bold" pitchFamily="50" charset="-127"/>
                    <a:ea typeface="나눔스퀘어 Bold" pitchFamily="50" charset="-127"/>
                  </a:rPr>
                  <a:t>지불금액</a:t>
                </a:r>
                <a:r>
                  <a:rPr lang="en-US" altLang="ko-KR" dirty="0" smtClean="0">
                    <a:latin typeface="나눔스퀘어 Bold" pitchFamily="50" charset="-127"/>
                    <a:ea typeface="나눔스퀘어 Bold" pitchFamily="50" charset="-127"/>
                  </a:rPr>
                  <a:t>: L </a:t>
                </a:r>
                <a:r>
                  <a:rPr lang="ko-KR" altLang="en-US" dirty="0" smtClean="0">
                    <a:latin typeface="나눔스퀘어 Bold" pitchFamily="50" charset="-127"/>
                    <a:ea typeface="나눔스퀘어 Bold" pitchFamily="50" charset="-127"/>
                  </a:rPr>
                  <a:t>이라면 미분은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 smtClean="0">
                  <a:latin typeface="나눔스퀘어 Bold" pitchFamily="50" charset="-127"/>
                  <a:ea typeface="나눔스퀘어 Bold" pitchFamily="50" charset="-127"/>
                </a:endParaRPr>
              </a:p>
              <a:p>
                <a:pPr lvl="1"/>
                <a:endParaRPr lang="ko-KR" altLang="en-US" dirty="0"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47" t="-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01" y="4142251"/>
            <a:ext cx="7721997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y = f(x)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64" y="3669878"/>
            <a:ext cx="4362254" cy="1670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4075" y="2919046"/>
            <a:ext cx="3771139" cy="279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앞의 예에서 </a:t>
            </a:r>
            <a:endParaRPr lang="en-US" altLang="ko-KR" sz="30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사과 값 계산 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: f(x) = t</a:t>
            </a: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소비세 계산 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: g(t) = z</a:t>
            </a: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전체 계산 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: g(f(x)) = z</a:t>
            </a:r>
            <a:endParaRPr lang="ko-KR" altLang="en-US" sz="30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2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합성 함수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z = (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x+y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en-US" altLang="ko-KR" baseline="30000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두 개의 함수로 구성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96" y="3962400"/>
            <a:ext cx="2260604" cy="17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5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합성 함수의 미분은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합성함수를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구성하는 각 함수의 미분의 곱으로 나타낼 수 있음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87" y="3717917"/>
            <a:ext cx="3576657" cy="1516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4706" y="3078285"/>
            <a:ext cx="3771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앞의 예에서 </a:t>
            </a:r>
            <a:endParaRPr lang="en-US" altLang="ko-KR" sz="30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전체 </a:t>
            </a: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미</a:t>
            </a:r>
            <a:r>
              <a:rPr lang="ko-KR" altLang="en-US" sz="3000" dirty="0">
                <a:latin typeface="나눔스퀘어 Bold" pitchFamily="50" charset="-127"/>
                <a:ea typeface="나눔스퀘어 Bold" pitchFamily="50" charset="-127"/>
              </a:rPr>
              <a:t>분</a:t>
            </a: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3000" dirty="0">
                <a:latin typeface="나눔스퀘어 Bold" pitchFamily="50" charset="-127"/>
                <a:ea typeface="나눔스퀘어 Bold" pitchFamily="50" charset="-127"/>
              </a:rPr>
              <a:t>: g(f(x)) = z</a:t>
            </a:r>
            <a:endParaRPr lang="ko-KR" altLang="en-US" sz="30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사과 값 미분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: f(x) = t</a:t>
            </a:r>
          </a:p>
          <a:p>
            <a:pPr>
              <a:lnSpc>
                <a:spcPct val="150000"/>
              </a:lnSpc>
            </a:pPr>
            <a:r>
              <a:rPr lang="ko-KR" altLang="en-US" sz="3000" dirty="0" smtClean="0">
                <a:latin typeface="나눔스퀘어 Bold" pitchFamily="50" charset="-127"/>
                <a:ea typeface="나눔스퀘어 Bold" pitchFamily="50" charset="-127"/>
              </a:rPr>
              <a:t>소비세 미분 </a:t>
            </a:r>
            <a:r>
              <a:rPr lang="en-US" altLang="ko-KR" sz="3000" dirty="0" smtClean="0">
                <a:latin typeface="나눔스퀘어 Bold" pitchFamily="50" charset="-127"/>
                <a:ea typeface="나눔스퀘어 Bold" pitchFamily="50" charset="-127"/>
              </a:rPr>
              <a:t>: g(t) = z</a:t>
            </a:r>
          </a:p>
        </p:txBody>
      </p:sp>
    </p:spTree>
    <p:extLst>
      <p:ext uri="{BB962C8B-B14F-4D97-AF65-F5344CB8AC3E}">
        <p14:creationId xmlns:p14="http://schemas.microsoft.com/office/powerpoint/2010/main" val="657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단순한 논리 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AND </a:t>
            </a:r>
            <a:r>
              <a:rPr lang="ko-KR" altLang="en-US" dirty="0"/>
              <a:t>게이트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적당한</a:t>
            </a:r>
            <a:r>
              <a:rPr lang="en-US" altLang="ko-KR" dirty="0"/>
              <a:t> w1, w2, </a:t>
            </a:r>
            <a:r>
              <a:rPr lang="en-US" altLang="ko-KR" dirty="0">
                <a:sym typeface="Symbol" panose="05050102010706020507" pitchFamily="18" charset="2"/>
              </a:rPr>
              <a:t>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357" y="1510529"/>
            <a:ext cx="4457929" cy="3137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89" y="4963502"/>
            <a:ext cx="4950338" cy="15293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8B79F3A-A664-4AE8-ADF2-3B6B47082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55" y="4121882"/>
            <a:ext cx="2602579" cy="23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9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z = (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x+y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en-US" altLang="ko-KR" baseline="30000" dirty="0" smtClean="0">
                <a:latin typeface="나눔스퀘어 Bold" pitchFamily="50" charset="-127"/>
                <a:ea typeface="나눔스퀘어 Bold" pitchFamily="50" charset="-127"/>
              </a:rPr>
              <a:t>2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미분 구하기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28" y="4220666"/>
            <a:ext cx="1815423" cy="23707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5" y="4538091"/>
            <a:ext cx="2260604" cy="1713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59" y="2656879"/>
            <a:ext cx="3257355" cy="13811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14" y="4978400"/>
            <a:ext cx="4871254" cy="97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2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연쇄법칙과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계산 그래프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70" y="2924438"/>
            <a:ext cx="5918504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연쇄 법칙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연쇄법칙과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계산 그래프</a:t>
            </a: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70" y="3062728"/>
            <a:ext cx="5918504" cy="3441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62" y="1261057"/>
            <a:ext cx="2260604" cy="1713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58" y="993889"/>
            <a:ext cx="1815423" cy="23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‘+’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z =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x+y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25" y="2011680"/>
            <a:ext cx="8522798" cy="47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‘+’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z =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x+y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71" y="3894772"/>
            <a:ext cx="927148" cy="1460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04" y="2912533"/>
            <a:ext cx="8730595" cy="36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‘+’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z =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x+y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x = 10, y = 5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50" y="3183379"/>
            <a:ext cx="8217322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’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노드의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역전파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  <a:sym typeface="Symbol" panose="05050102010706020507" pitchFamily="18" charset="2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z =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xy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52" y="3984234"/>
            <a:ext cx="1397025" cy="21506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48" y="2925146"/>
            <a:ext cx="8268125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’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노드의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역전파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  <a:sym typeface="Symbol" panose="05050102010706020507" pitchFamily="18" charset="2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z =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xy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  <a:sym typeface="Symbol" panose="05050102010706020507" pitchFamily="18" charset="2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  <a:sym typeface="Symbol" panose="05050102010706020507" pitchFamily="18" charset="2"/>
              </a:rPr>
              <a:t>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x = 10, y = 5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04" y="4209282"/>
            <a:ext cx="1397025" cy="21506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6" y="2981590"/>
            <a:ext cx="8255424" cy="3378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9538" y="2338753"/>
            <a:ext cx="63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ex)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상류에서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1.3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 흘러나온다는 가정하의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곱셈노드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예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8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 쇼핑의 예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사과의 가격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사과의 개수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세 변수 각각이 최종 금액에 어떻게 영향을 주는지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56" y="3797143"/>
            <a:ext cx="7721997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사과와 귤 쇼핑의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73" y="2793791"/>
            <a:ext cx="8191921" cy="40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단순한 논리 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6656" y="1636196"/>
            <a:ext cx="6534897" cy="3766185"/>
          </a:xfrm>
        </p:spPr>
        <p:txBody>
          <a:bodyPr/>
          <a:lstStyle/>
          <a:p>
            <a:r>
              <a:rPr lang="en-US" altLang="ko-KR" dirty="0"/>
              <a:t> NAND 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1"/>
            <a:r>
              <a:rPr lang="en-US" altLang="ko-KR" dirty="0"/>
              <a:t> Not AND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적당한</a:t>
            </a:r>
            <a:r>
              <a:rPr lang="en-US" altLang="ko-KR" dirty="0"/>
              <a:t> w1, w2, </a:t>
            </a:r>
            <a:r>
              <a:rPr lang="en-US" altLang="ko-KR" dirty="0">
                <a:sym typeface="Symbol" panose="05050102010706020507" pitchFamily="18" charset="2"/>
              </a:rPr>
              <a:t>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 AND </a:t>
            </a:r>
            <a:r>
              <a:rPr lang="ko-KR" altLang="en-US" dirty="0"/>
              <a:t>게이트 매개변수의 부호를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모두 반대로 하면 됨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9577"/>
            <a:ext cx="4343623" cy="30608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88FC48F-9DB7-4075-BCC0-09CA29FE5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89" y="4963502"/>
            <a:ext cx="4950338" cy="15293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F8CBA3D-62FD-456E-A9BF-4A166AA2F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55" y="4121882"/>
            <a:ext cx="2602579" cy="23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676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역전파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224" y="4622801"/>
            <a:ext cx="10753725" cy="1986844"/>
          </a:xfrm>
        </p:spPr>
        <p:txBody>
          <a:bodyPr>
            <a:normAutofit fontScale="92500"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 가격의 미분은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2.2,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 개수의 미분의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110,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소비세의 미분은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200</a:t>
            </a: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소비세와 사과 가격이 같은 양만큼 오르면 최종 금액에는 소비세가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200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크기로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사과 가격이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2.2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크기로 영향을 준다고 해석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소비세와 사과 가격은 단위가 다름에 주의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소비세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100%,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사과가격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은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원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66" y="1328632"/>
            <a:ext cx="7721997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ReLU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함수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11" y="2885701"/>
            <a:ext cx="2766533" cy="11934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65" y="2359378"/>
            <a:ext cx="3750880" cy="2885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11" y="4658984"/>
            <a:ext cx="2953176" cy="11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ReLU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함수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0" y="2830170"/>
            <a:ext cx="2766533" cy="11934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80" y="5192179"/>
            <a:ext cx="2953176" cy="1171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1" y="3440841"/>
            <a:ext cx="8103016" cy="20448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1215" y="5468061"/>
            <a:ext cx="540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순전파</a:t>
            </a:r>
            <a:r>
              <a:rPr lang="ko-KR" altLang="en-US" dirty="0" smtClean="0"/>
              <a:t> 때의 입력인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보다 크면 </a:t>
            </a:r>
            <a:r>
              <a:rPr lang="ko-KR" altLang="en-US" dirty="0" err="1" smtClean="0"/>
              <a:t>역전파는</a:t>
            </a:r>
            <a:r>
              <a:rPr lang="ko-KR" altLang="en-US" dirty="0" smtClean="0"/>
              <a:t> 상류의 값을 그대로 하류로 흘림</a:t>
            </a:r>
            <a:r>
              <a:rPr lang="en-US" altLang="ko-KR" dirty="0" smtClean="0"/>
              <a:t>;</a:t>
            </a:r>
          </a:p>
          <a:p>
            <a:r>
              <a:rPr lang="ko-KR" altLang="en-US" dirty="0" err="1" smtClean="0"/>
              <a:t>순전파</a:t>
            </a:r>
            <a:r>
              <a:rPr lang="ko-KR" altLang="en-US" dirty="0" smtClean="0"/>
              <a:t> 때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이하면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때는 하류로 신호를 보내지 않음</a:t>
            </a:r>
            <a:r>
              <a:rPr lang="en-US" altLang="ko-KR" dirty="0" smtClean="0"/>
              <a:t>(0</a:t>
            </a:r>
            <a:r>
              <a:rPr lang="ko-KR" altLang="en-US" dirty="0" smtClean="0"/>
              <a:t>을 보냄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5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78" y="3043021"/>
            <a:ext cx="2082907" cy="7112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15" y="4528292"/>
            <a:ext cx="8179220" cy="20448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34307" y="4016230"/>
            <a:ext cx="482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시그모이드</a:t>
            </a:r>
            <a:r>
              <a:rPr lang="ko-KR" altLang="en-US" dirty="0"/>
              <a:t> </a:t>
            </a:r>
            <a:r>
              <a:rPr lang="ko-KR" altLang="en-US" dirty="0" smtClean="0"/>
              <a:t>계층의 계산 그래프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순전파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4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877340"/>
            <a:ext cx="2082907" cy="711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2" y="4450270"/>
            <a:ext cx="8204622" cy="1828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25156" y="2785908"/>
                <a:ext cx="803169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156" y="2785908"/>
                <a:ext cx="803169" cy="6127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928325" y="293566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6878876" y="2978742"/>
            <a:ext cx="248355" cy="28317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04" y="2593757"/>
            <a:ext cx="1371670" cy="142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592408" y="3005910"/>
                <a:ext cx="2286000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 smtClean="0"/>
                  <a:t>역전파에서 상류에서 흘러온 값에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(</a:t>
                </a:r>
                <a:r>
                  <a:rPr lang="ko-KR" altLang="en-US" dirty="0" err="1" smtClean="0"/>
                  <a:t>순전파의</a:t>
                </a:r>
                <a:r>
                  <a:rPr lang="ko-KR" altLang="en-US" dirty="0" smtClean="0"/>
                  <a:t> 출력을 제곱한 후 마이너스를 붙인 값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을 곱해서 하류로 전달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408" y="3005910"/>
                <a:ext cx="2286000" cy="3000821"/>
              </a:xfrm>
              <a:prstGeom prst="rect">
                <a:avLst/>
              </a:prstGeom>
              <a:blipFill rotWithShape="1">
                <a:blip r:embed="rId6"/>
                <a:stretch>
                  <a:fillRect l="-533" b="-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1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877340"/>
            <a:ext cx="2082907" cy="711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0792" y="3090593"/>
            <a:ext cx="489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‘+’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상류의 값을 </a:t>
            </a:r>
            <a:r>
              <a:rPr lang="ko-KR" altLang="en-US" dirty="0" err="1" smtClean="0"/>
              <a:t>여과없이</a:t>
            </a:r>
            <a:r>
              <a:rPr lang="ko-KR" altLang="en-US" dirty="0" smtClean="0"/>
              <a:t> 하류로 내보내는 것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230424"/>
            <a:ext cx="8204622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3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877340"/>
            <a:ext cx="2082907" cy="711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0791" y="2765278"/>
                <a:ext cx="4897315" cy="1450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‘</a:t>
                </a:r>
                <a:r>
                  <a:rPr lang="en-US" altLang="ko-KR" dirty="0" err="1" smtClean="0"/>
                  <a:t>exp</a:t>
                </a:r>
                <a:r>
                  <a:rPr lang="en-US" altLang="ko-KR" dirty="0" smtClean="0"/>
                  <a:t>’ </a:t>
                </a:r>
                <a:r>
                  <a:rPr lang="ko-KR" altLang="en-US" dirty="0" err="1" smtClean="0"/>
                  <a:t>노드는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y=</a:t>
                </a:r>
                <a:r>
                  <a:rPr lang="en-US" altLang="ko-KR" dirty="0" err="1" smtClean="0"/>
                  <a:t>exp</a:t>
                </a:r>
                <a:r>
                  <a:rPr lang="en-US" altLang="ko-KR" dirty="0" smtClean="0"/>
                  <a:t>(x) </a:t>
                </a:r>
                <a:r>
                  <a:rPr lang="ko-KR" altLang="en-US" dirty="0" smtClean="0"/>
                  <a:t>연산을 수행하며 그 미분은</a:t>
                </a:r>
                <a:endParaRPr lang="en-US" altLang="ko-KR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altLang="ko-KR" b="0" dirty="0" smtClean="0"/>
              </a:p>
              <a:p>
                <a:pPr algn="ctr"/>
                <a:r>
                  <a:rPr lang="ko-KR" altLang="en-US" b="0" dirty="0" smtClean="0"/>
                  <a:t>계산 그래프에서는 상류의 값에 </a:t>
                </a:r>
                <a:r>
                  <a:rPr lang="ko-KR" altLang="en-US" b="0" dirty="0" err="1" smtClean="0"/>
                  <a:t>순전파</a:t>
                </a:r>
                <a:r>
                  <a:rPr lang="ko-KR" altLang="en-US" b="0" dirty="0" smtClean="0"/>
                  <a:t> 때의 출력</a:t>
                </a:r>
                <a:r>
                  <a:rPr lang="en-US" altLang="ko-KR" b="0" dirty="0" smtClean="0"/>
                  <a:t>(</a:t>
                </a:r>
                <a:r>
                  <a:rPr lang="ko-KR" altLang="en-US" b="0" dirty="0" smtClean="0"/>
                  <a:t>이 예에서는 </a:t>
                </a:r>
                <a:r>
                  <a:rPr lang="en-US" altLang="ko-KR" b="0" dirty="0" err="1" smtClean="0"/>
                  <a:t>exp</a:t>
                </a:r>
                <a:r>
                  <a:rPr lang="en-US" altLang="ko-KR" b="0" dirty="0" smtClean="0"/>
                  <a:t>(-x) </a:t>
                </a:r>
                <a:r>
                  <a:rPr lang="ko-KR" altLang="en-US" b="0" dirty="0" smtClean="0"/>
                  <a:t>을 곱해 하류로 전파</a:t>
                </a:r>
                <a:r>
                  <a:rPr lang="en-US" altLang="ko-KR" b="0" dirty="0" smtClean="0"/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91" y="2765278"/>
                <a:ext cx="4897315" cy="1450012"/>
              </a:xfrm>
              <a:prstGeom prst="rect">
                <a:avLst/>
              </a:prstGeom>
              <a:blipFill rotWithShape="1">
                <a:blip r:embed="rId3"/>
                <a:stretch>
                  <a:fillRect l="-995" t="-2954" r="-995" b="-63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09" y="4356504"/>
            <a:ext cx="8166520" cy="1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4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877340"/>
            <a:ext cx="2082907" cy="7112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312542"/>
            <a:ext cx="8496737" cy="1765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4516" y="2965446"/>
            <a:ext cx="351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‘x’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순전파</a:t>
            </a:r>
            <a:r>
              <a:rPr lang="ko-KR" altLang="en-US" dirty="0" smtClean="0"/>
              <a:t> 때의 값을 서로 바꿔 곱함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9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활성화 함수 계층 구현하기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Sigmoid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계층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3" y="3172201"/>
            <a:ext cx="6003105" cy="26056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388" y="3669878"/>
            <a:ext cx="3695890" cy="1384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76846" y="2919046"/>
            <a:ext cx="232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간소화된 버전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6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Affine/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Softmax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구현하기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2800" dirty="0" smtClean="0">
                <a:latin typeface="나눔스퀘어 Bold" pitchFamily="50" charset="-127"/>
                <a:ea typeface="나눔스퀘어 Bold" pitchFamily="50" charset="-127"/>
              </a:rPr>
              <a:t>Affine </a:t>
            </a:r>
            <a:r>
              <a:rPr lang="ko-KR" altLang="en-US" sz="2800" dirty="0" smtClean="0">
                <a:latin typeface="나눔스퀘어 Bold" pitchFamily="50" charset="-127"/>
                <a:ea typeface="나눔스퀘어 Bold" pitchFamily="50" charset="-127"/>
              </a:rPr>
              <a:t>계층</a:t>
            </a:r>
            <a:endParaRPr lang="en-US" altLang="ko-KR" sz="28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행렬의 내적은 기하학에서는 </a:t>
            </a:r>
            <a:r>
              <a:rPr lang="en-US" altLang="ko-KR" sz="2300" dirty="0" smtClean="0">
                <a:latin typeface="나눔스퀘어 Bold" pitchFamily="50" charset="-127"/>
                <a:ea typeface="나눔스퀘어 Bold" pitchFamily="50" charset="-127"/>
              </a:rPr>
              <a:t>affine transformation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이라고 함</a:t>
            </a:r>
            <a:endParaRPr lang="en-US" altLang="ko-KR" sz="2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2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지금까지의 계산 그래프는 </a:t>
            </a:r>
            <a:r>
              <a:rPr lang="ko-KR" altLang="en-US" sz="2300" dirty="0" err="1" smtClean="0">
                <a:latin typeface="나눔스퀘어 Bold" pitchFamily="50" charset="-127"/>
                <a:ea typeface="나눔스퀘어 Bold" pitchFamily="50" charset="-127"/>
              </a:rPr>
              <a:t>노드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 사이에 </a:t>
            </a:r>
            <a:r>
              <a:rPr lang="en-US" altLang="ko-KR" sz="2300" dirty="0" smtClean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2300" dirty="0" err="1" smtClean="0">
                <a:latin typeface="나눔스퀘어 Bold" pitchFamily="50" charset="-127"/>
                <a:ea typeface="나눔스퀘어 Bold" pitchFamily="50" charset="-127"/>
              </a:rPr>
              <a:t>스칼라값</a:t>
            </a:r>
            <a:r>
              <a:rPr lang="en-US" altLang="ko-KR" sz="2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이 흘렀는데 반해</a:t>
            </a:r>
            <a:r>
              <a:rPr lang="en-US" altLang="ko-KR" sz="2300" dirty="0" smtClean="0">
                <a:latin typeface="나눔스퀘어 Bold" pitchFamily="50" charset="-127"/>
                <a:ea typeface="나눔스퀘어 Bold" pitchFamily="50" charset="-127"/>
              </a:rPr>
              <a:t>, ‘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행렬</a:t>
            </a:r>
            <a:r>
              <a:rPr lang="en-US" altLang="ko-KR" sz="2300" dirty="0" smtClean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이 흐르고 있음</a:t>
            </a:r>
            <a:endParaRPr lang="en-US" altLang="ko-KR" sz="2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sz="23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각 변수의 형상을 </a:t>
            </a:r>
            <a:r>
              <a:rPr lang="ko-KR" altLang="en-US" sz="2300" dirty="0" err="1" smtClean="0">
                <a:latin typeface="나눔스퀘어 Bold" pitchFamily="50" charset="-127"/>
                <a:ea typeface="나눔스퀘어 Bold" pitchFamily="50" charset="-127"/>
              </a:rPr>
              <a:t>변수명</a:t>
            </a:r>
            <a:r>
              <a:rPr lang="ko-KR" altLang="en-US" sz="2300" dirty="0" smtClean="0">
                <a:latin typeface="나눔스퀘어 Bold" pitchFamily="50" charset="-127"/>
                <a:ea typeface="나눔스퀘어 Bold" pitchFamily="50" charset="-127"/>
              </a:rPr>
              <a:t> 위에 표기</a:t>
            </a:r>
            <a:endParaRPr lang="en-US" altLang="ko-KR" sz="2300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>
              <a:buNone/>
            </a:pP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92" y="3799941"/>
            <a:ext cx="4430209" cy="29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단순한 논리 회로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OR </a:t>
            </a:r>
            <a:r>
              <a:rPr lang="ko-KR" altLang="en-US" dirty="0"/>
              <a:t>게이트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적당한</a:t>
            </a:r>
            <a:r>
              <a:rPr lang="en-US" altLang="ko-KR" dirty="0"/>
              <a:t> w1, w2, </a:t>
            </a:r>
            <a:r>
              <a:rPr lang="en-US" altLang="ko-KR" dirty="0">
                <a:sym typeface="Symbol" panose="05050102010706020507" pitchFamily="18" charset="2"/>
              </a:rPr>
              <a:t>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학습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적절한 매개변수 값을 정하는 것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19" y="1300227"/>
            <a:ext cx="4394426" cy="30354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4D643BA-2712-4BDE-9CD9-815709A35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89" y="4963502"/>
            <a:ext cx="4950338" cy="1529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5E1B663-793E-4F34-9F83-ED6B1EA91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55" y="4121882"/>
            <a:ext cx="2602579" cy="23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0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Affine/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Softmax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 구현하기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Affine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2" y="2157731"/>
            <a:ext cx="7402501" cy="42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701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7224" y="517118"/>
            <a:ext cx="10772775" cy="1658198"/>
          </a:xfrm>
        </p:spPr>
        <p:txBody>
          <a:bodyPr/>
          <a:lstStyle/>
          <a:p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Softmax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-with-Loss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계층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9" y="2963999"/>
            <a:ext cx="9442495" cy="3119841"/>
          </a:xfrm>
        </p:spPr>
      </p:pic>
      <p:sp>
        <p:nvSpPr>
          <p:cNvPr id="3" name="TextBox 2"/>
          <p:cNvSpPr txBox="1"/>
          <p:nvPr/>
        </p:nvSpPr>
        <p:spPr>
          <a:xfrm>
            <a:off x="1266093" y="1881554"/>
            <a:ext cx="8748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입력 이미지가 </a:t>
            </a:r>
            <a:r>
              <a:rPr lang="en-US" altLang="ko-KR" dirty="0" smtClean="0"/>
              <a:t>Affine </a:t>
            </a:r>
            <a:r>
              <a:rPr lang="ko-KR" altLang="en-US" dirty="0" smtClean="0"/>
              <a:t>계층과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계층을 통과하며 변환되고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계층에 의해서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입력이 정규화됨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그림에서 숫자 </a:t>
            </a:r>
            <a:r>
              <a:rPr lang="en-US" altLang="ko-KR" dirty="0" smtClean="0"/>
              <a:t>‘0’</a:t>
            </a:r>
            <a:r>
              <a:rPr lang="ko-KR" altLang="en-US" dirty="0" smtClean="0"/>
              <a:t>의 점수는 </a:t>
            </a:r>
            <a:r>
              <a:rPr lang="en-US" altLang="ko-KR" dirty="0" smtClean="0"/>
              <a:t>5.3</a:t>
            </a:r>
            <a:r>
              <a:rPr lang="ko-KR" altLang="en-US" dirty="0" smtClean="0"/>
              <a:t>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이것이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계층에 의해서 </a:t>
            </a:r>
            <a:r>
              <a:rPr lang="en-US" altLang="ko-KR" dirty="0" smtClean="0"/>
              <a:t>0.008</a:t>
            </a:r>
            <a:r>
              <a:rPr lang="ko-KR" altLang="en-US" dirty="0" smtClean="0"/>
              <a:t>로 변환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 </a:t>
            </a:r>
            <a:r>
              <a:rPr lang="en-US" altLang="ko-KR" dirty="0" smtClean="0"/>
              <a:t>‘2’</a:t>
            </a:r>
            <a:r>
              <a:rPr lang="ko-KR" altLang="en-US" dirty="0" smtClean="0"/>
              <a:t>의 점수는 </a:t>
            </a:r>
            <a:r>
              <a:rPr lang="en-US" altLang="ko-KR" dirty="0" smtClean="0"/>
              <a:t>10.1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0.991 </a:t>
            </a:r>
            <a:r>
              <a:rPr lang="ko-KR" altLang="en-US" dirty="0" smtClean="0"/>
              <a:t>로 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328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Bold" pitchFamily="50" charset="-127"/>
                <a:ea typeface="나눔스퀘어 Bold" pitchFamily="50" charset="-127"/>
              </a:rPr>
              <a:t>Softmax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-with-Loss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계층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4" y="2256551"/>
            <a:ext cx="10852176" cy="3647537"/>
          </a:xfrm>
        </p:spPr>
      </p:pic>
    </p:spTree>
    <p:extLst>
      <p:ext uri="{BB962C8B-B14F-4D97-AF65-F5344CB8AC3E}">
        <p14:creationId xmlns:p14="http://schemas.microsoft.com/office/powerpoint/2010/main" val="2568627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Bold" pitchFamily="50" charset="-127"/>
                <a:ea typeface="나눔스퀘어 Bold" pitchFamily="50" charset="-127"/>
              </a:rPr>
              <a:t>Softmax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-with-Loss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계층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4" y="2110154"/>
            <a:ext cx="6095031" cy="40191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2637" y="2329962"/>
            <a:ext cx="43609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계산 그래프에서 </a:t>
            </a:r>
            <a:r>
              <a:rPr lang="ko-KR" altLang="en-US" dirty="0" err="1" smtClean="0"/>
              <a:t>소프트맥스</a:t>
            </a:r>
            <a:r>
              <a:rPr lang="ko-KR" altLang="en-US" dirty="0" smtClean="0"/>
              <a:t> 함수는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계층으로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교차 엔트로피 오차는 </a:t>
            </a:r>
            <a:r>
              <a:rPr lang="en-US" altLang="ko-KR" dirty="0" smtClean="0"/>
              <a:t>‘Cross Entropy Error’ </a:t>
            </a:r>
            <a:r>
              <a:rPr lang="ko-KR" altLang="en-US" dirty="0" smtClean="0"/>
              <a:t>계층으로 표기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클래스 분류를 가정하고 이전 계층에서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점수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받음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계층은 입력</a:t>
            </a:r>
            <a:r>
              <a:rPr lang="en-US" altLang="ko-KR" dirty="0" smtClean="0"/>
              <a:t>(a1,a2,a3) </a:t>
            </a:r>
            <a:r>
              <a:rPr lang="ko-KR" altLang="en-US" dirty="0" smtClean="0"/>
              <a:t>를 정규화하여 </a:t>
            </a:r>
            <a:r>
              <a:rPr lang="en-US" altLang="ko-KR" dirty="0" smtClean="0"/>
              <a:t>(y1,y2,y3) </a:t>
            </a:r>
            <a:r>
              <a:rPr lang="ko-KR" altLang="en-US" dirty="0" smtClean="0"/>
              <a:t>을 출력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Cross Entropy Error </a:t>
            </a:r>
            <a:r>
              <a:rPr lang="ko-KR" altLang="en-US" dirty="0" smtClean="0"/>
              <a:t>계층은 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의 출력</a:t>
            </a:r>
            <a:r>
              <a:rPr lang="en-US" altLang="ko-KR" dirty="0" smtClean="0"/>
              <a:t>(y1,y2,y3)</a:t>
            </a:r>
            <a:r>
              <a:rPr lang="ko-KR" altLang="en-US" dirty="0" smtClean="0"/>
              <a:t>와 정답레이블 </a:t>
            </a:r>
            <a:r>
              <a:rPr lang="en-US" altLang="ko-KR" dirty="0" smtClean="0"/>
              <a:t>(t1,t2,t3)</a:t>
            </a:r>
            <a:r>
              <a:rPr lang="ko-KR" altLang="en-US" dirty="0" smtClean="0"/>
              <a:t>을 받고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이들로부터 손실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6030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오차역전파법 구현하기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1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미니배치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훈련 데이터 중 일부를 무작위로 가져옴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기울기 산출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미니배치의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손실함수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값을 줄이기 위해 각 가중치 매개변수의 기울기를 구함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.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기울기는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손실함수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값을 가장 작게 하는 방향으로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3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매개변수 갱신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매개변수를 기울기 방향을 아주 조금 갱신함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4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반복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1~3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단계를 반복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365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8824" y="2470573"/>
            <a:ext cx="10772775" cy="1658198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모듈 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en-US" altLang="ko-KR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]  </a:t>
            </a:r>
            <a:r>
              <a:rPr lang="ko-KR" altLang="en-US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학습 관련 기술들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112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매개변수 갱신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손실함수의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값을 가능한 한 낮추는 매개변수를 찾는 문제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최적화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(optimization)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문제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확률적 경사 </a:t>
            </a:r>
            <a:r>
              <a:rPr lang="ko-KR" altLang="en-US" dirty="0" err="1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하강법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(SGD)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매개변수의 기울기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미분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을 이용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기울어진 방향으로 매개변수 값을 반복적으로 갱신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8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확률적 경사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하강법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(SGD)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2014742"/>
            <a:ext cx="5787632" cy="420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7690" y="2060908"/>
            <a:ext cx="324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손실함수 그래프 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5246" y="2060908"/>
            <a:ext cx="4501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확률적 경사 하강법의 전략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손실함수의 </a:t>
            </a:r>
            <a:r>
              <a:rPr lang="ko-KR" altLang="en-US" sz="2400" dirty="0" err="1" smtClean="0">
                <a:latin typeface="나눔스퀘어 Bold" pitchFamily="50" charset="-127"/>
                <a:ea typeface="나눔스퀘어 Bold" pitchFamily="50" charset="-127"/>
              </a:rPr>
              <a:t>최소점을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 찾기 위해서 현재 위치한 점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</a:rPr>
              <a:t>(x)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</a:rPr>
              <a:t>에서 가장 급한 경사를 가진 방향을 찾아 나서는 것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 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가장 급한 경사를 찾아서 나아가다가 결국엔 기울기가 </a:t>
            </a:r>
            <a:r>
              <a:rPr lang="en-US" altLang="ko-KR" sz="2400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0</a:t>
            </a:r>
            <a:r>
              <a:rPr lang="ko-KR" altLang="en-US" sz="2400" dirty="0" smtClean="0">
                <a:latin typeface="나눔스퀘어 Bold" pitchFamily="50" charset="-127"/>
                <a:ea typeface="나눔스퀘어 Bold" pitchFamily="50" charset="-127"/>
                <a:sym typeface="Wingdings" pitchFamily="2" charset="2"/>
              </a:rPr>
              <a:t>이 되는 지점을 찾는 것이 최종 목표</a:t>
            </a:r>
            <a:endParaRPr lang="ko-KR" altLang="en-US" sz="24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2393" y="428940"/>
            <a:ext cx="10772775" cy="1658198"/>
          </a:xfrm>
        </p:spPr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확률적 경사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하강법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(SGD)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5" y="2326123"/>
            <a:ext cx="3498904" cy="1194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8723" y="2549769"/>
            <a:ext cx="3059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갱신할 가중치 매개변수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W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에 대한 손실함수의 기울기 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: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학습률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(learning rate)</a:t>
            </a:r>
          </a:p>
          <a:p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34"/>
          <a:stretch/>
        </p:blipFill>
        <p:spPr>
          <a:xfrm>
            <a:off x="5348966" y="3603961"/>
            <a:ext cx="968011" cy="1194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7" r="26661"/>
          <a:stretch/>
        </p:blipFill>
        <p:spPr>
          <a:xfrm>
            <a:off x="5621954" y="4615128"/>
            <a:ext cx="422031" cy="11942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31"/>
          <a:stretch/>
        </p:blipFill>
        <p:spPr>
          <a:xfrm>
            <a:off x="5473133" y="2326123"/>
            <a:ext cx="719678" cy="970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4645" y="3886200"/>
            <a:ext cx="3498904" cy="234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수식 </a:t>
            </a:r>
            <a:r>
              <a:rPr lang="en-US" altLang="ko-KR" sz="2500" dirty="0" smtClean="0">
                <a:latin typeface="나눔스퀘어 Bold" pitchFamily="50" charset="-127"/>
                <a:ea typeface="나눔스퀘어 Bold" pitchFamily="50" charset="-127"/>
              </a:rPr>
              <a:t>-&gt; </a:t>
            </a:r>
            <a:r>
              <a:rPr lang="ko-KR" altLang="en-US" sz="2500" dirty="0" smtClean="0">
                <a:latin typeface="나눔스퀘어 Bold" pitchFamily="50" charset="-127"/>
                <a:ea typeface="나눔스퀘어 Bold" pitchFamily="50" charset="-127"/>
              </a:rPr>
              <a:t>기울어진 방향으로 현재의 포인트에서 일정 거리만 가겠다</a:t>
            </a:r>
            <a:r>
              <a:rPr lang="en-US" altLang="ko-KR" sz="2500" dirty="0" smtClean="0">
                <a:latin typeface="나눔스퀘어 Bold" pitchFamily="50" charset="-127"/>
                <a:ea typeface="나눔스퀘어 Bold" pitchFamily="50" charset="-127"/>
              </a:rPr>
              <a:t>!!</a:t>
            </a:r>
            <a:endParaRPr lang="ko-KR" altLang="en-US" sz="25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1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SGD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단점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469" y="1865031"/>
            <a:ext cx="4059739" cy="11265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99" y="3280046"/>
            <a:ext cx="8230023" cy="3187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240" y="3280046"/>
            <a:ext cx="17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밥그릇을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방향으로 늘인 듯한 모습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58622" y="3351570"/>
            <a:ext cx="164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등고선 </a:t>
            </a:r>
            <a:r>
              <a:rPr lang="en-US" altLang="ko-KR" dirty="0" smtClean="0"/>
              <a:t>– </a:t>
            </a:r>
          </a:p>
          <a:p>
            <a:pPr algn="ctr"/>
            <a:r>
              <a:rPr lang="en-US" altLang="ko-KR" dirty="0" smtClean="0"/>
              <a:t>x</a:t>
            </a:r>
            <a:r>
              <a:rPr lang="ko-KR" altLang="en-US" dirty="0" smtClean="0"/>
              <a:t>축 방향으로 늘인 타원 모양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1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XOR </a:t>
            </a:r>
            <a:r>
              <a:rPr lang="ko-KR" altLang="en-US" dirty="0"/>
              <a:t>게이트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83" y="3053969"/>
            <a:ext cx="2603634" cy="30354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60" y="2981477"/>
            <a:ext cx="3210233" cy="3180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62" y="2981477"/>
            <a:ext cx="3390317" cy="3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68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SGD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의 단점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8" y="1820422"/>
            <a:ext cx="4059739" cy="112652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2" y="3736164"/>
            <a:ext cx="5449540" cy="2110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38" y="2254845"/>
            <a:ext cx="5611243" cy="4348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6480" y="345440"/>
            <a:ext cx="2255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기울기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Y</a:t>
            </a:r>
            <a:r>
              <a:rPr lang="ko-KR" altLang="en-US" dirty="0" smtClean="0"/>
              <a:t>축 방향은 가파르지만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방향은 완만한 것이 특징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47760" y="223520"/>
            <a:ext cx="2519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최솟값이 되는 장소는 </a:t>
            </a:r>
            <a:r>
              <a:rPr lang="en-US" altLang="ko-KR" dirty="0" smtClean="0"/>
              <a:t>x=0, y=0</a:t>
            </a:r>
            <a:r>
              <a:rPr lang="ko-KR" altLang="en-US" dirty="0" smtClean="0"/>
              <a:t>이지만 기울기의 대부분은 </a:t>
            </a:r>
            <a:r>
              <a:rPr lang="en-US" altLang="ko-KR" dirty="0" smtClean="0"/>
              <a:t>(0,0) </a:t>
            </a:r>
            <a:r>
              <a:rPr lang="ko-KR" altLang="en-US" dirty="0" smtClean="0"/>
              <a:t>방향을 가리키지 않음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최소점을</a:t>
            </a:r>
            <a:r>
              <a:rPr lang="ko-KR" altLang="en-US" dirty="0" smtClean="0"/>
              <a:t> 찾는 데 오래 걸릴 수 있는  가능성이 커짐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96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7224" y="509693"/>
            <a:ext cx="10772775" cy="1658198"/>
          </a:xfrm>
        </p:spPr>
        <p:txBody>
          <a:bodyPr/>
          <a:lstStyle/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SGD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의 단점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493" y="2157731"/>
            <a:ext cx="4820222" cy="3767137"/>
          </a:xfrm>
        </p:spPr>
      </p:pic>
      <p:sp>
        <p:nvSpPr>
          <p:cNvPr id="5" name="TextBox 4"/>
          <p:cNvSpPr txBox="1"/>
          <p:nvPr/>
        </p:nvSpPr>
        <p:spPr>
          <a:xfrm>
            <a:off x="1727200" y="3064153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/>
              <a:t>초깃값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x,y</a:t>
            </a:r>
            <a:r>
              <a:rPr lang="en-US" altLang="ko-KR" sz="2400" dirty="0" smtClean="0"/>
              <a:t>)=(-7.0,2.0)</a:t>
            </a:r>
            <a:endParaRPr lang="ko-KR" altLang="en-US" sz="2400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48" y="1820422"/>
            <a:ext cx="4059739" cy="112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6394" y="3729950"/>
            <a:ext cx="3474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무작정 기울어진 방향으로 움직이기 때문에 최솟값인 </a:t>
            </a:r>
            <a:r>
              <a:rPr lang="en-US" altLang="ko-KR" dirty="0" smtClean="0"/>
              <a:t>(0,0) </a:t>
            </a:r>
            <a:r>
              <a:rPr lang="ko-KR" altLang="en-US" dirty="0" smtClean="0"/>
              <a:t>까지 지그재그로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비효율적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2240" y="4958080"/>
            <a:ext cx="33832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2">
                    <a:lumMod val="50000"/>
                  </a:schemeClr>
                </a:solidFill>
              </a:rPr>
              <a:t>SGD</a:t>
            </a:r>
            <a:r>
              <a:rPr lang="ko-KR" altLang="en-US" sz="2500" dirty="0" smtClean="0">
                <a:solidFill>
                  <a:schemeClr val="bg2">
                    <a:lumMod val="50000"/>
                  </a:schemeClr>
                </a:solidFill>
              </a:rPr>
              <a:t>의 단점을 개선해줄 수 있는 방법이 필요</a:t>
            </a:r>
            <a:endParaRPr lang="ko-KR" altLang="en-US" sz="25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모멘텀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61" y="3170630"/>
            <a:ext cx="3459702" cy="984684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v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velocity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32" y="1940560"/>
            <a:ext cx="3627453" cy="10814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38" y="5012257"/>
            <a:ext cx="5955948" cy="81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16720" y="2225040"/>
            <a:ext cx="2428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:</a:t>
            </a:r>
            <a:r>
              <a:rPr lang="ko-KR" altLang="en-US" dirty="0" smtClean="0"/>
              <a:t>물체가 아무런 힘을 받지 않을 때 서서히 하강시키는 역할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학습률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: W</a:t>
            </a:r>
            <a:r>
              <a:rPr lang="ko-KR" altLang="en-US" dirty="0" smtClean="0"/>
              <a:t>에 대한 손실함수의 기울기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2" t="22756" r="47541" b="20877"/>
          <a:stretch/>
        </p:blipFill>
        <p:spPr>
          <a:xfrm>
            <a:off x="8453121" y="2225040"/>
            <a:ext cx="731520" cy="609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6" t="35908" r="24710" b="14092"/>
          <a:stretch/>
        </p:blipFill>
        <p:spPr>
          <a:xfrm>
            <a:off x="8595361" y="3240057"/>
            <a:ext cx="447040" cy="5407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0" r="4202" b="352"/>
          <a:stretch/>
        </p:blipFill>
        <p:spPr>
          <a:xfrm>
            <a:off x="8388213" y="3780795"/>
            <a:ext cx="764265" cy="1077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400" y="5503418"/>
            <a:ext cx="26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공이 곡면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기울기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따라 구르듯 움직임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72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모멘텀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80" y="2011363"/>
            <a:ext cx="5277520" cy="4159482"/>
          </a:xfrm>
        </p:spPr>
      </p:pic>
      <p:sp>
        <p:nvSpPr>
          <p:cNvPr id="3" name="TextBox 2"/>
          <p:cNvSpPr txBox="1"/>
          <p:nvPr/>
        </p:nvSpPr>
        <p:spPr>
          <a:xfrm>
            <a:off x="1158240" y="2387600"/>
            <a:ext cx="2326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모멘텀의</a:t>
            </a:r>
            <a:r>
              <a:rPr lang="ko-KR" altLang="en-US" dirty="0" smtClean="0"/>
              <a:t> 갱신 경로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공기 그릇 바닥을 구르듯 움직임</a:t>
            </a:r>
            <a:r>
              <a:rPr lang="en-US" altLang="ko-KR" dirty="0" smtClean="0"/>
              <a:t>; SGD</a:t>
            </a:r>
            <a:r>
              <a:rPr lang="ko-KR" altLang="en-US" dirty="0" smtClean="0"/>
              <a:t>에 비해 지그재그 정도가 덜함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9320" y="4267994"/>
            <a:ext cx="2631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X</a:t>
            </a:r>
            <a:r>
              <a:rPr lang="ko-KR" altLang="en-US" dirty="0" smtClean="0"/>
              <a:t>축의 힘은 아주 작지만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기울기가 완만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방향은 변하지 않아서 한 방향으로 일정하게 가속</a:t>
            </a:r>
            <a:r>
              <a:rPr lang="en-US" altLang="ko-KR" dirty="0" smtClean="0"/>
              <a:t>;</a:t>
            </a:r>
          </a:p>
          <a:p>
            <a:pPr algn="ctr"/>
            <a:r>
              <a:rPr lang="en-US" altLang="ko-KR" dirty="0" smtClean="0"/>
              <a:t>Y</a:t>
            </a:r>
            <a:r>
              <a:rPr lang="ko-KR" altLang="en-US" dirty="0" smtClean="0"/>
              <a:t>축의 힘은 크지만 위아래로 방향이 상충되기 때문에 속도가 다름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84640" y="2526099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SGD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x</a:t>
            </a:r>
            <a:r>
              <a:rPr lang="ko-KR" altLang="en-US" dirty="0" smtClean="0"/>
              <a:t>축 방향으로 빠르게 다가가 지그재그 움직임이 줄어듦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0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AdaGrad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학습률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너무 작으면 학습 시간이 너무 길어지고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반대로 너무 크면 발산하여 올바른 학습을 하지 못함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학습률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감소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(learning rate decay)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학습을 하면서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학습률을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점차 줄이는 방법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74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나눔스퀘어 Bold" pitchFamily="50" charset="-127"/>
                <a:ea typeface="나눔스퀘어 Bold" pitchFamily="50" charset="-127"/>
              </a:rPr>
              <a:t>AdaGrad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과거 기울기를 제곱해서 계속 더함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83" y="2619022"/>
            <a:ext cx="5303475" cy="4238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20" y="2873092"/>
            <a:ext cx="3713031" cy="1021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320" y="4214335"/>
            <a:ext cx="3777197" cy="1068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550" y="5669492"/>
            <a:ext cx="5328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‘</a:t>
            </a:r>
            <a:r>
              <a:rPr lang="ko-KR" altLang="en-US" sz="2000" dirty="0" smtClean="0"/>
              <a:t>각각의</a:t>
            </a:r>
            <a:r>
              <a:rPr lang="en-US" altLang="ko-KR" sz="2000" dirty="0" smtClean="0"/>
              <a:t>’ </a:t>
            </a:r>
            <a:r>
              <a:rPr lang="ko-KR" altLang="en-US" sz="2000" dirty="0" smtClean="0"/>
              <a:t>매개변수에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맞춤형</a:t>
            </a:r>
            <a:r>
              <a:rPr lang="en-US" altLang="ko-KR" sz="2000" dirty="0" smtClean="0"/>
              <a:t>‘ </a:t>
            </a:r>
            <a:r>
              <a:rPr lang="ko-KR" altLang="en-US" sz="2000" dirty="0" smtClean="0"/>
              <a:t>값을 만듦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많이 움직인 원소는 </a:t>
            </a:r>
            <a:r>
              <a:rPr lang="ko-KR" altLang="en-US" sz="2000" dirty="0" err="1" smtClean="0"/>
              <a:t>학습률이</a:t>
            </a:r>
            <a:r>
              <a:rPr lang="ko-KR" altLang="en-US" sz="2000" dirty="0" smtClean="0"/>
              <a:t> 낮아짐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2960" y="587697"/>
            <a:ext cx="3586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Y</a:t>
            </a:r>
            <a:r>
              <a:rPr lang="ko-KR" altLang="en-US" dirty="0" smtClean="0"/>
              <a:t>축 방향은 기울기가 커서 처음에는 크게 움직이지만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움직임에 비례해 갱신 정도도 큰 폭으로 작아지도록 조정됨</a:t>
            </a:r>
            <a:r>
              <a:rPr lang="en-US" altLang="ko-KR" dirty="0" smtClean="0"/>
              <a:t>. </a:t>
            </a:r>
          </a:p>
          <a:p>
            <a:pPr algn="ctr"/>
            <a:r>
              <a:rPr lang="en-US" altLang="ko-KR" dirty="0" smtClean="0"/>
              <a:t>Y</a:t>
            </a:r>
            <a:r>
              <a:rPr lang="ko-KR" altLang="en-US" dirty="0" smtClean="0"/>
              <a:t>축 방향으로 갱신강도가 빠르게 약해지고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지그재그 움직임이 줄어듦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1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Adam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모멤텀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+ </a:t>
            </a:r>
            <a:r>
              <a:rPr lang="en-US" altLang="ko-KR" dirty="0" err="1" smtClean="0">
                <a:latin typeface="나눔스퀘어 Bold" pitchFamily="50" charset="-127"/>
                <a:ea typeface="나눔스퀘어 Bold" pitchFamily="50" charset="-127"/>
              </a:rPr>
              <a:t>AdaGrad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93991"/>
            <a:ext cx="6400799" cy="5074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320" y="3322320"/>
            <a:ext cx="3281680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갱신 과정이 그릇 바닥을 구르듯 움직임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;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학습의 갱신강도를 적응적으로 조정하여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모멘텀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때보다 공의 좌우의 흔들림이 적음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9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어느 갱신 방법을 이용할 것인가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71" y="1711674"/>
            <a:ext cx="6548952" cy="5146326"/>
          </a:xfrm>
        </p:spPr>
      </p:pic>
      <p:sp>
        <p:nvSpPr>
          <p:cNvPr id="3" name="TextBox 2"/>
          <p:cNvSpPr txBox="1"/>
          <p:nvPr/>
        </p:nvSpPr>
        <p:spPr>
          <a:xfrm>
            <a:off x="650240" y="2621280"/>
            <a:ext cx="2448560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모든 문제에서 항상 뛰어난 기법이라는 것은 없음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;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풀어야할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문제의 종류나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하이퍼파라미터를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어떻게 설정하는지의 여부도 중요하게 작용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6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가중치의 초기값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신경망 학습에서 중요한 것이 가중치의 초기값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가중치 감소</a:t>
            </a:r>
            <a:r>
              <a:rPr lang="en-US" altLang="ko-KR" dirty="0" smtClean="0">
                <a:solidFill>
                  <a:schemeClr val="accent1"/>
                </a:solidFill>
                <a:latin typeface="나눔스퀘어 Bold" pitchFamily="50" charset="-127"/>
                <a:ea typeface="나눔스퀘어 Bold" pitchFamily="50" charset="-127"/>
              </a:rPr>
              <a:t>(weight decay)</a:t>
            </a: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매개변수의 값이 작아지도록 학습하는 방법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과적합을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억제해 범용 성능을 높이는 기법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9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초깃값을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0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으로 하면</a:t>
            </a:r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학습이 올바로 이뤄지지 않음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pPr lvl="1"/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이유는 오차역전파법에서 모든 가중치의 값이 똑같이 갱신되기 때문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가중치를 균일한 값으로 설정해서는 안 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dirty="0" err="1" smtClean="0">
                <a:latin typeface="나눔스퀘어 Bold" pitchFamily="50" charset="-127"/>
                <a:ea typeface="나눔스퀘어 Bold" pitchFamily="50" charset="-127"/>
              </a:rPr>
              <a:t>초깃값을</a:t>
            </a:r>
            <a:r>
              <a:rPr lang="ko-KR" altLang="en-US" dirty="0" smtClean="0">
                <a:latin typeface="나눔스퀘어 Bold" pitchFamily="50" charset="-127"/>
                <a:ea typeface="나눔스퀘어 Bold" pitchFamily="50" charset="-127"/>
              </a:rPr>
              <a:t> 무작위로 설정해야 함</a:t>
            </a:r>
            <a:endParaRPr lang="en-US" altLang="ko-KR" dirty="0" smtClean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3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3702</Words>
  <Application>Microsoft Office PowerPoint</Application>
  <PresentationFormat>사용자 지정</PresentationFormat>
  <Paragraphs>573</Paragraphs>
  <Slides>117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5" baseType="lpstr">
      <vt:lpstr>굴림</vt:lpstr>
      <vt:lpstr>Arial</vt:lpstr>
      <vt:lpstr>맑은 고딕</vt:lpstr>
      <vt:lpstr>Cambria Math</vt:lpstr>
      <vt:lpstr>Symbol</vt:lpstr>
      <vt:lpstr>Wingdings</vt:lpstr>
      <vt:lpstr>나눔스퀘어 Bold</vt:lpstr>
      <vt:lpstr>Office 테마</vt:lpstr>
      <vt:lpstr>Neural NetWork</vt:lpstr>
      <vt:lpstr>목차</vt:lpstr>
      <vt:lpstr>[모듈 1] 퍼셉트론</vt:lpstr>
      <vt:lpstr>퍼셉트론이란?</vt:lpstr>
      <vt:lpstr>퍼셉트론</vt:lpstr>
      <vt:lpstr>단순한 논리 회로</vt:lpstr>
      <vt:lpstr>단순한 논리 회로</vt:lpstr>
      <vt:lpstr>단순한 논리 회로</vt:lpstr>
      <vt:lpstr>퍼셉트론의 한계</vt:lpstr>
      <vt:lpstr>다층 퍼셉트론</vt:lpstr>
      <vt:lpstr>다층 퍼셉트론</vt:lpstr>
      <vt:lpstr>[모듈 2] 신경망</vt:lpstr>
      <vt:lpstr>목차</vt:lpstr>
      <vt:lpstr>신경망이란?</vt:lpstr>
      <vt:lpstr>신경망이란?</vt:lpstr>
      <vt:lpstr>신경망이란?</vt:lpstr>
      <vt:lpstr>신경망이란?</vt:lpstr>
      <vt:lpstr>신경망이란?</vt:lpstr>
      <vt:lpstr>신경망이란?</vt:lpstr>
      <vt:lpstr>활성함수</vt:lpstr>
      <vt:lpstr>시그모이드 함수와 계단 함수 비교하기</vt:lpstr>
      <vt:lpstr>ReLU 함수</vt:lpstr>
      <vt:lpstr>3층 신경망 구현하기</vt:lpstr>
      <vt:lpstr>3층 신경망 구현하기</vt:lpstr>
      <vt:lpstr>3층 신경망 구현하기</vt:lpstr>
      <vt:lpstr>3층 신경망 구현하기</vt:lpstr>
      <vt:lpstr>3층 신경망 구현하기</vt:lpstr>
      <vt:lpstr>3층 신경망 구현하기</vt:lpstr>
      <vt:lpstr>출력층 설계하기</vt:lpstr>
      <vt:lpstr>출력층 설계하기</vt:lpstr>
      <vt:lpstr>출력층의 뉴런 수 정하기</vt:lpstr>
      <vt:lpstr>[모듈 3] 신경망 학습</vt:lpstr>
      <vt:lpstr>목차</vt:lpstr>
      <vt:lpstr>데이터에서 학습하기</vt:lpstr>
      <vt:lpstr>데이터에서 학습하기</vt:lpstr>
      <vt:lpstr>손실함수</vt:lpstr>
      <vt:lpstr>평균 제곱 오차</vt:lpstr>
      <vt:lpstr>교차 엔트로피 오차 구현하기</vt:lpstr>
      <vt:lpstr>미니배치 학습</vt:lpstr>
      <vt:lpstr>미니배치 학습</vt:lpstr>
      <vt:lpstr>손실함수를 사용하는 이유</vt:lpstr>
      <vt:lpstr>편미분</vt:lpstr>
      <vt:lpstr>기울기</vt:lpstr>
      <vt:lpstr>경사법</vt:lpstr>
      <vt:lpstr>신경망에서의 기울기</vt:lpstr>
      <vt:lpstr>학습 알고리즘 구현하기</vt:lpstr>
      <vt:lpstr>[모듈 4]  오차역전파법</vt:lpstr>
      <vt:lpstr>오차역전파법</vt:lpstr>
      <vt:lpstr>계산 그래프</vt:lpstr>
      <vt:lpstr>계산 그래프로 문제 풀기</vt:lpstr>
      <vt:lpstr>계산 그래프</vt:lpstr>
      <vt:lpstr>계산 그래프</vt:lpstr>
      <vt:lpstr>계산 그래프</vt:lpstr>
      <vt:lpstr>계산 그래프의 특징</vt:lpstr>
      <vt:lpstr>계산 그래프의 이점</vt:lpstr>
      <vt:lpstr>계산 그래프</vt:lpstr>
      <vt:lpstr>연쇄 법칙</vt:lpstr>
      <vt:lpstr>연쇄 법칙</vt:lpstr>
      <vt:lpstr>연쇄 법칙</vt:lpstr>
      <vt:lpstr>연쇄 법칙</vt:lpstr>
      <vt:lpstr>연쇄 법칙</vt:lpstr>
      <vt:lpstr>연쇄 법칙</vt:lpstr>
      <vt:lpstr>역전파</vt:lpstr>
      <vt:lpstr>역전파</vt:lpstr>
      <vt:lpstr>역전파</vt:lpstr>
      <vt:lpstr>역전파</vt:lpstr>
      <vt:lpstr>역전파</vt:lpstr>
      <vt:lpstr>역전파</vt:lpstr>
      <vt:lpstr>역전파</vt:lpstr>
      <vt:lpstr>역전파</vt:lpstr>
      <vt:lpstr>활성화 함수 계층 구현하기 </vt:lpstr>
      <vt:lpstr>활성화 함수 계층 구현하기 </vt:lpstr>
      <vt:lpstr>활성화 함수 계층 구현하기 </vt:lpstr>
      <vt:lpstr>활성화 함수 계층 구현하기 </vt:lpstr>
      <vt:lpstr>활성화 함수 계층 구현하기 </vt:lpstr>
      <vt:lpstr>활성화 함수 계층 구현하기 </vt:lpstr>
      <vt:lpstr>활성화 함수 계층 구현하기 </vt:lpstr>
      <vt:lpstr>활성화 함수 계층 구현하기 </vt:lpstr>
      <vt:lpstr>Affine/Softmax 계층 구현하기</vt:lpstr>
      <vt:lpstr>Affine/Softmax 계층 구현하기</vt:lpstr>
      <vt:lpstr>Softmax-with-Loss 계층</vt:lpstr>
      <vt:lpstr>Softmax-with-Loss 계층</vt:lpstr>
      <vt:lpstr>Softmax-with-Loss 계층</vt:lpstr>
      <vt:lpstr>오차역전파법 구현하기</vt:lpstr>
      <vt:lpstr>[모듈 5]  학습 관련 기술들</vt:lpstr>
      <vt:lpstr>매개변수 갱신</vt:lpstr>
      <vt:lpstr>확률적 경사 하강법(SGD)</vt:lpstr>
      <vt:lpstr>확률적 경사 하강법(SGD)</vt:lpstr>
      <vt:lpstr>SGD의 단점</vt:lpstr>
      <vt:lpstr>SGD의 단점</vt:lpstr>
      <vt:lpstr>SGD의 단점</vt:lpstr>
      <vt:lpstr>모멘텀</vt:lpstr>
      <vt:lpstr>모멘텀</vt:lpstr>
      <vt:lpstr>AdaGrad</vt:lpstr>
      <vt:lpstr>AdaGrad</vt:lpstr>
      <vt:lpstr>Adam</vt:lpstr>
      <vt:lpstr>어느 갱신 방법을 이용할 것인가?</vt:lpstr>
      <vt:lpstr>가중치의 초기값</vt:lpstr>
      <vt:lpstr>가중치 초깃값을 0으로 하면?</vt:lpstr>
      <vt:lpstr>은닉층의 활성화값 분포</vt:lpstr>
      <vt:lpstr>은닉층의 활성화값 분포</vt:lpstr>
      <vt:lpstr>은닉층의 활성화값 분포</vt:lpstr>
      <vt:lpstr>은닉층의 활성화값 분포</vt:lpstr>
      <vt:lpstr>은닉층의 활성화값 분포</vt:lpstr>
      <vt:lpstr>은닉층의 활성화값 분포</vt:lpstr>
      <vt:lpstr>은닉층의 활성화값 분포</vt:lpstr>
      <vt:lpstr>은닉층의 활성화값 분포</vt:lpstr>
      <vt:lpstr>ReLU를 사용할 때의 가중치 초기값</vt:lpstr>
      <vt:lpstr>ReLU를 사용할 때의 가중치 초기값</vt:lpstr>
      <vt:lpstr>배치 정규화</vt:lpstr>
      <vt:lpstr>배치 정규화</vt:lpstr>
      <vt:lpstr>배치 정규화 효과</vt:lpstr>
      <vt:lpstr>바른 학습을 위해</vt:lpstr>
      <vt:lpstr>드롭아웃</vt:lpstr>
      <vt:lpstr>드롭아웃</vt:lpstr>
      <vt:lpstr>적절한 하이퍼파라미터 값 찾기</vt:lpstr>
      <vt:lpstr>적절한 하이퍼파라미터 값 찾기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ckbaek1125@gmail.com</dc:creator>
  <cp:lastModifiedBy>Registered User</cp:lastModifiedBy>
  <cp:revision>80</cp:revision>
  <dcterms:created xsi:type="dcterms:W3CDTF">2018-04-03T16:02:42Z</dcterms:created>
  <dcterms:modified xsi:type="dcterms:W3CDTF">2018-04-04T06:42:02Z</dcterms:modified>
</cp:coreProperties>
</file>